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Kanit" panose="020B0604020202020204" charset="-34"/>
      <p:regular r:id="rId43"/>
      <p:bold r:id="rId44"/>
      <p:italic r:id="rId45"/>
      <p:boldItalic r:id="rId46"/>
    </p:embeddedFont>
    <p:embeddedFont>
      <p:font typeface="Merriweather Light" panose="00000400000000000000" pitchFamily="2" charset="0"/>
      <p:regular r:id="rId47"/>
      <p:bold r:id="rId48"/>
      <p:italic r:id="rId49"/>
      <p:boldItalic r:id="rId50"/>
    </p:embeddedFont>
    <p:embeddedFont>
      <p:font typeface="Sarabun" panose="020B0604020202020204" charset="-34"/>
      <p:regular r:id="rId51"/>
      <p:bold r:id="rId52"/>
      <p:italic r:id="rId53"/>
      <p:boldItalic r:id="rId54"/>
    </p:embeddedFont>
    <p:embeddedFont>
      <p:font typeface="Sarabun ExtraLight" panose="020B0604020202020204" charset="-34"/>
      <p:regular r:id="rId55"/>
      <p:bold r:id="rId56"/>
      <p:italic r:id="rId57"/>
      <p:boldItalic r:id="rId58"/>
    </p:embeddedFont>
    <p:embeddedFont>
      <p:font typeface="Sarabun Light" panose="020B0604020202020204" charset="-34"/>
      <p:regular r:id="rId59"/>
      <p:bold r:id="rId60"/>
      <p:italic r:id="rId61"/>
      <p:boldItalic r:id="rId62"/>
    </p:embeddedFont>
    <p:embeddedFont>
      <p:font typeface="Sarabun Medium" panose="020B0604020202020204" charset="-34"/>
      <p:regular r:id="rId63"/>
      <p:bold r:id="rId64"/>
      <p:italic r:id="rId65"/>
      <p:boldItalic r:id="rId66"/>
    </p:embeddedFont>
    <p:embeddedFont>
      <p:font typeface="Sarabun SemiBold" panose="020B0604020202020204" charset="-34"/>
      <p:regular r:id="rId67"/>
      <p:bold r:id="rId68"/>
      <p:italic r:id="rId69"/>
      <p:boldItalic r:id="rId7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984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63" Type="http://schemas.openxmlformats.org/officeDocument/2006/relationships/font" Target="fonts/font25.fntdata"/><Relationship Id="rId68" Type="http://schemas.openxmlformats.org/officeDocument/2006/relationships/font" Target="fonts/font3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font" Target="fonts/font20.fntdata"/><Relationship Id="rId66" Type="http://schemas.openxmlformats.org/officeDocument/2006/relationships/font" Target="fonts/font28.fntdata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2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font" Target="fonts/font18.fntdata"/><Relationship Id="rId64" Type="http://schemas.openxmlformats.org/officeDocument/2006/relationships/font" Target="fonts/font26.fntdata"/><Relationship Id="rId69" Type="http://schemas.openxmlformats.org/officeDocument/2006/relationships/font" Target="fonts/font31.fntdata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59" Type="http://schemas.openxmlformats.org/officeDocument/2006/relationships/font" Target="fonts/font21.fntdata"/><Relationship Id="rId67" Type="http://schemas.openxmlformats.org/officeDocument/2006/relationships/font" Target="fonts/font29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62" Type="http://schemas.openxmlformats.org/officeDocument/2006/relationships/font" Target="fonts/font24.fntdata"/><Relationship Id="rId70" Type="http://schemas.openxmlformats.org/officeDocument/2006/relationships/font" Target="fonts/font3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57" Type="http://schemas.openxmlformats.org/officeDocument/2006/relationships/font" Target="fonts/font19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schemas.openxmlformats.org/officeDocument/2006/relationships/font" Target="fonts/font22.fntdata"/><Relationship Id="rId65" Type="http://schemas.openxmlformats.org/officeDocument/2006/relationships/font" Target="fonts/font27.fntdata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font" Target="fonts/font1.fntdata"/><Relationship Id="rId34" Type="http://schemas.openxmlformats.org/officeDocument/2006/relationships/slide" Target="slides/slide33.xml"/><Relationship Id="rId50" Type="http://schemas.openxmlformats.org/officeDocument/2006/relationships/font" Target="fonts/font12.fntdata"/><Relationship Id="rId55" Type="http://schemas.openxmlformats.org/officeDocument/2006/relationships/font" Target="fonts/font17.fntdata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bd34c34fb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bd34c34fbb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bd34c34fbb_0_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bd34c34fb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bd34c34fbb_0_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bd34c34fb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bd34c34fbb_0_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bd34c34fbb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bd34c34fbb_0_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bd34c34fbb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bd34c34fbb_0_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bd34c34fbb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bd34c34fbb_0_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bd34c34fbb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bd34c34fbb_0_2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bd34c34fbb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bd34c34fbb_0_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bd34c34fbb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bd9faa60f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bd9faa60f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bd9faa60f9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bd9faa60f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bd34c34fbb_0_4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bd34c34fbb_0_4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bd9faa60f9_0_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bd9faa60f9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bd34c34fbb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bd34c34fbb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bd34c34fbb_0_1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gbd34c34fbb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bd34c34fbb_0_3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bd34c34fbb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bd34c34fbb_0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bd34c34fbb_0_3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bd9faa60f9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bd9faa60f9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bd9faa60f9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bd9faa60f9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bd9faa60f9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bd9faa60f9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bd9faa60f9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bd9faa60f9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>
                <a:solidFill>
                  <a:schemeClr val="dk1"/>
                </a:solidFill>
              </a:rPr>
              <a:t>(Managerial role) – บทบาททุกอย่างที่เกี่ยวกับเสถียรภาพของโรงเรียน รวมถึงการสนองนโยบายหน่วยเหนือ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>
                <a:solidFill>
                  <a:schemeClr val="dk1"/>
                </a:solidFill>
              </a:rPr>
              <a:t>(Political role) – บทบาททุกอย่างที่เกี่ยวกับการสร้างความชอบธรรมในการบริหารโรงเรียนให้แก่ตัวผอ. ทั้งภายใน และภายนอกโรงเรียน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(Instructional role) – บทบาททุกอย่างที่เกี่ยวกับการพัฒนาการเรียนการสอนในโรงเรียน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bd34c34fbb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4" name="Google Shape;344;gbd34c34fbb_0_1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ตรงนี้เป็นอาจจะเป็นคำอธิบายว่าเหตุใดผอ.สพฐ.จึงเป็นเพศชายมาก เพราะเพศชายจะสามารถแสดงบทบาทด้าน political role ได้ดีกว่าเพศหญิง (เพราะกิจกรรมสานสัมพันธ์เน้นกินเหล้า ขับรถเดินทาง ตระเวณไปที่ไกล ๆ)</a:t>
            </a:r>
            <a:endParaRPr/>
          </a:p>
        </p:txBody>
      </p:sp>
      <p:sp>
        <p:nvSpPr>
          <p:cNvPr id="345" name="Google Shape;345;gbd34c34fbb_0_1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bd34c34fbb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bd34c34fbb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bd34c34fbb_0_1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gbd34c34fbb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bd34c34fbb_0_3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gbd34c34fbb_0_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bd34c34fb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bd34c34fb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bd34c34fbb_0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bd34c34fbb_0_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bd34c34fbb_0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bd34c34fbb_0_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bd34c34fbb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bd34c34fbb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bd34c34fbb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bd34c34fbb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bd34c34fbb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bd34c34fbb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bd34c34fbb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bd34c34fbb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bd34c34fbb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bd34c34fbb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bd34c34fbb_0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bd34c34fbb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bd34c34fbb_0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bd34c34fbb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bd34c34fbb_0_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bd34c34fbb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Google Shape;64;p15"/>
          <p:cNvCxnSpPr/>
          <p:nvPr/>
        </p:nvCxnSpPr>
        <p:spPr>
          <a:xfrm>
            <a:off x="269250" y="4812243"/>
            <a:ext cx="8605500" cy="0"/>
          </a:xfrm>
          <a:prstGeom prst="straightConnector1">
            <a:avLst/>
          </a:prstGeom>
          <a:noFill/>
          <a:ln w="9525" cap="flat" cmpd="sng">
            <a:solidFill>
              <a:srgbClr val="C7D5D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" name="Google Shape;65;p15"/>
          <p:cNvSpPr txBox="1"/>
          <p:nvPr/>
        </p:nvSpPr>
        <p:spPr>
          <a:xfrm>
            <a:off x="274400" y="4868941"/>
            <a:ext cx="5766600" cy="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1E555C"/>
                </a:solidFill>
                <a:latin typeface="Sarabun SemiBold"/>
                <a:ea typeface="Sarabun SemiBold"/>
                <a:cs typeface="Sarabun SemiBold"/>
                <a:sym typeface="Sarabun SemiBold"/>
              </a:rPr>
              <a:t>จากความท้าทายสู่คุณภาพการศึกษาของประเทศไทย</a:t>
            </a:r>
            <a:r>
              <a:rPr lang="en" sz="600">
                <a:solidFill>
                  <a:srgbClr val="1E555C"/>
                </a:solidFill>
                <a:latin typeface="Sarabun Light"/>
                <a:ea typeface="Sarabun Light"/>
                <a:cs typeface="Sarabun Light"/>
                <a:sym typeface="Sarabun Light"/>
              </a:rPr>
              <a:t>  Copyright © 2021 by The Asia Foundation Thailand</a:t>
            </a:r>
            <a:endParaRPr sz="600">
              <a:solidFill>
                <a:srgbClr val="1E555C"/>
              </a:solidFill>
              <a:latin typeface="Sarabun Light"/>
              <a:ea typeface="Sarabun Light"/>
              <a:cs typeface="Sarabun Light"/>
              <a:sym typeface="Sarabun Ligh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/>
        </p:nvSpPr>
        <p:spPr>
          <a:xfrm>
            <a:off x="1180775" y="1779025"/>
            <a:ext cx="6782400" cy="10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  <a:latin typeface="Sarabun SemiBold"/>
                <a:ea typeface="Sarabun SemiBold"/>
                <a:cs typeface="Sarabun SemiBold"/>
                <a:sym typeface="Sarabun SemiBold"/>
              </a:rPr>
              <a:t>จากความท้าทาย</a:t>
            </a:r>
            <a:br>
              <a:rPr lang="en" sz="2800">
                <a:solidFill>
                  <a:srgbClr val="FFFFFF"/>
                </a:solidFill>
                <a:latin typeface="Sarabun SemiBold"/>
                <a:ea typeface="Sarabun SemiBold"/>
                <a:cs typeface="Sarabun SemiBold"/>
                <a:sym typeface="Sarabun SemiBold"/>
              </a:rPr>
            </a:br>
            <a:r>
              <a:rPr lang="en" sz="2800">
                <a:solidFill>
                  <a:srgbClr val="FFFFFF"/>
                </a:solidFill>
                <a:latin typeface="Sarabun SemiBold"/>
                <a:ea typeface="Sarabun SemiBold"/>
                <a:cs typeface="Sarabun SemiBold"/>
                <a:sym typeface="Sarabun SemiBold"/>
              </a:rPr>
              <a:t>สู่คุณภาพการศึกษาของประเทศไทย</a:t>
            </a:r>
            <a:endParaRPr sz="2800">
              <a:solidFill>
                <a:srgbClr val="FFFFFF"/>
              </a:solidFill>
              <a:latin typeface="Sarabun SemiBold"/>
              <a:ea typeface="Sarabun SemiBold"/>
              <a:cs typeface="Sarabun SemiBold"/>
              <a:sym typeface="Sarabun SemiBold"/>
            </a:endParaRPr>
          </a:p>
        </p:txBody>
      </p:sp>
      <p:sp>
        <p:nvSpPr>
          <p:cNvPr id="71" name="Google Shape;71;p16"/>
          <p:cNvSpPr/>
          <p:nvPr/>
        </p:nvSpPr>
        <p:spPr>
          <a:xfrm>
            <a:off x="0" y="4229100"/>
            <a:ext cx="9144000" cy="914400"/>
          </a:xfrm>
          <a:prstGeom prst="rect">
            <a:avLst/>
          </a:prstGeom>
          <a:solidFill>
            <a:srgbClr val="F4F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2" name="Google Shape;7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7163" y="4362000"/>
            <a:ext cx="1114700" cy="58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32132" y="4568623"/>
            <a:ext cx="1114701" cy="371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3494"/>
          <a:stretch/>
        </p:blipFill>
        <p:spPr>
          <a:xfrm>
            <a:off x="1600194" y="1097280"/>
            <a:ext cx="5943600" cy="370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5"/>
          <p:cNvSpPr txBox="1">
            <a:spLocks noGrp="1"/>
          </p:cNvSpPr>
          <p:nvPr>
            <p:ph type="title"/>
          </p:nvPr>
        </p:nvSpPr>
        <p:spPr>
          <a:xfrm>
            <a:off x="720450" y="182880"/>
            <a:ext cx="77031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1E555C"/>
                </a:solidFill>
                <a:latin typeface="Sarabun Medium"/>
                <a:ea typeface="Sarabun Medium"/>
                <a:cs typeface="Sarabun Medium"/>
                <a:sym typeface="Sarabun Medium"/>
              </a:rPr>
              <a:t>ร้อยละของผู้อำนวยการโรงเรียนที่ได้รับการฝึกอบรมด้านหลักสูตร</a:t>
            </a:r>
            <a:br>
              <a:rPr lang="en" sz="1600">
                <a:solidFill>
                  <a:srgbClr val="1E555C"/>
                </a:solidFill>
                <a:latin typeface="Sarabun Medium"/>
                <a:ea typeface="Sarabun Medium"/>
                <a:cs typeface="Sarabun Medium"/>
                <a:sym typeface="Sarabun Medium"/>
              </a:rPr>
            </a:br>
            <a:r>
              <a:rPr lang="en" sz="1600">
                <a:solidFill>
                  <a:srgbClr val="1E555C"/>
                </a:solidFill>
                <a:latin typeface="Sarabun Medium"/>
                <a:ea typeface="Sarabun Medium"/>
                <a:cs typeface="Sarabun Medium"/>
                <a:sym typeface="Sarabun Medium"/>
              </a:rPr>
              <a:t>และการเรียนการสอนทั้งก่อนและหลังดำรงตำแหน่ง</a:t>
            </a:r>
            <a:endParaRPr sz="1600">
              <a:solidFill>
                <a:srgbClr val="1E555C"/>
              </a:solidFill>
              <a:latin typeface="Sarabun Medium"/>
              <a:ea typeface="Sarabun Medium"/>
              <a:cs typeface="Sarabun Medium"/>
              <a:sym typeface="Sarabun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rgbClr val="1E555C"/>
              </a:solidFill>
              <a:latin typeface="Sarabun Medium"/>
              <a:ea typeface="Sarabun Medium"/>
              <a:cs typeface="Sarabun Medium"/>
              <a:sym typeface="Sarabun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rgbClr val="1E555C"/>
              </a:solidFill>
              <a:latin typeface="Sarabun Medium"/>
              <a:ea typeface="Sarabun Medium"/>
              <a:cs typeface="Sarabun Medium"/>
              <a:sym typeface="Sarabun Mediu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5997"/>
          <a:stretch/>
        </p:blipFill>
        <p:spPr>
          <a:xfrm>
            <a:off x="2514588" y="747385"/>
            <a:ext cx="4114800" cy="420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6"/>
          <p:cNvSpPr txBox="1">
            <a:spLocks noGrp="1"/>
          </p:cNvSpPr>
          <p:nvPr>
            <p:ph type="title"/>
          </p:nvPr>
        </p:nvSpPr>
        <p:spPr>
          <a:xfrm>
            <a:off x="720450" y="182880"/>
            <a:ext cx="77031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1E555C"/>
                </a:solidFill>
                <a:latin typeface="Sarabun Medium"/>
                <a:ea typeface="Sarabun Medium"/>
                <a:cs typeface="Sarabun Medium"/>
                <a:sym typeface="Sarabun Medium"/>
              </a:rPr>
              <a:t>ร้อยละของผู้อำนวยการโรงเรียนที่ผ่านการอบรมในเรื่องต่าง ๆ  </a:t>
            </a:r>
            <a:endParaRPr sz="1600">
              <a:solidFill>
                <a:srgbClr val="1E555C"/>
              </a:solidFill>
              <a:latin typeface="Sarabun Medium"/>
              <a:ea typeface="Sarabun Medium"/>
              <a:cs typeface="Sarabun Medium"/>
              <a:sym typeface="Sarabun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1E555C"/>
                </a:solidFill>
                <a:latin typeface="Sarabun Medium"/>
                <a:ea typeface="Sarabun Medium"/>
                <a:cs typeface="Sarabun Medium"/>
                <a:sym typeface="Sarabun Medium"/>
              </a:rPr>
              <a:t>ในช่วง 12 เดือนที่ผ่านมา</a:t>
            </a:r>
            <a:endParaRPr sz="1600">
              <a:solidFill>
                <a:srgbClr val="1E555C"/>
              </a:solidFill>
              <a:latin typeface="Sarabun Medium"/>
              <a:ea typeface="Sarabun Medium"/>
              <a:cs typeface="Sarabun Medium"/>
              <a:sym typeface="Sarabun 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0466"/>
          <a:stretch/>
        </p:blipFill>
        <p:spPr>
          <a:xfrm>
            <a:off x="1600191" y="731520"/>
            <a:ext cx="5943600" cy="402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7"/>
          <p:cNvSpPr txBox="1">
            <a:spLocks noGrp="1"/>
          </p:cNvSpPr>
          <p:nvPr>
            <p:ph type="title"/>
          </p:nvPr>
        </p:nvSpPr>
        <p:spPr>
          <a:xfrm>
            <a:off x="720450" y="182880"/>
            <a:ext cx="77031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1E555C"/>
                </a:solidFill>
                <a:latin typeface="Sarabun Medium"/>
                <a:ea typeface="Sarabun Medium"/>
                <a:cs typeface="Sarabun Medium"/>
                <a:sym typeface="Sarabun Medium"/>
              </a:rPr>
              <a:t>สัดส่วนการใช้เวลาของผู้อำนวยการจำแนกตามประเภทของกิจกรรม</a:t>
            </a:r>
            <a:endParaRPr sz="1600">
              <a:solidFill>
                <a:srgbClr val="1E555C"/>
              </a:solidFill>
              <a:latin typeface="Sarabun Medium"/>
              <a:ea typeface="Sarabun Medium"/>
              <a:cs typeface="Sarabun Medium"/>
              <a:sym typeface="Sarabun Mediu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0642"/>
          <a:stretch/>
        </p:blipFill>
        <p:spPr>
          <a:xfrm>
            <a:off x="1600206" y="1016544"/>
            <a:ext cx="5943600" cy="311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8"/>
          <p:cNvSpPr txBox="1">
            <a:spLocks noGrp="1"/>
          </p:cNvSpPr>
          <p:nvPr>
            <p:ph type="title"/>
          </p:nvPr>
        </p:nvSpPr>
        <p:spPr>
          <a:xfrm>
            <a:off x="720450" y="182880"/>
            <a:ext cx="77031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1E555C"/>
                </a:solidFill>
                <a:latin typeface="Sarabun Medium"/>
                <a:ea typeface="Sarabun Medium"/>
                <a:cs typeface="Sarabun Medium"/>
                <a:sym typeface="Sarabun Medium"/>
              </a:rPr>
              <a:t>สัดส่วนของผู้อำนวยการจำแนกตามเพศ</a:t>
            </a:r>
            <a:endParaRPr sz="1600">
              <a:solidFill>
                <a:srgbClr val="1E555C"/>
              </a:solidFill>
              <a:latin typeface="Sarabun Medium"/>
              <a:ea typeface="Sarabun Medium"/>
              <a:cs typeface="Sarabun Medium"/>
              <a:sym typeface="Sarabun Mediu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3799"/>
          <a:stretch/>
        </p:blipFill>
        <p:spPr>
          <a:xfrm>
            <a:off x="3051756" y="641792"/>
            <a:ext cx="3040500" cy="429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9"/>
          <p:cNvSpPr txBox="1">
            <a:spLocks noGrp="1"/>
          </p:cNvSpPr>
          <p:nvPr>
            <p:ph type="title"/>
          </p:nvPr>
        </p:nvSpPr>
        <p:spPr>
          <a:xfrm>
            <a:off x="720450" y="182880"/>
            <a:ext cx="77031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1E555C"/>
                </a:solidFill>
                <a:latin typeface="Sarabun Medium"/>
                <a:ea typeface="Sarabun Medium"/>
                <a:cs typeface="Sarabun Medium"/>
                <a:sym typeface="Sarabun Medium"/>
              </a:rPr>
              <a:t>ความสมดุลย์ระหว่างเพศของครูและผู้อำนวยการโรงเรียนในประเทศต่าง ๆ </a:t>
            </a:r>
            <a:endParaRPr sz="1600">
              <a:solidFill>
                <a:srgbClr val="1E555C"/>
              </a:solidFill>
              <a:latin typeface="Sarabun Medium"/>
              <a:ea typeface="Sarabun Medium"/>
              <a:cs typeface="Sarabun Medium"/>
              <a:sym typeface="Sarabun Mediu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>
            <a:spLocks noGrp="1"/>
          </p:cNvSpPr>
          <p:nvPr>
            <p:ph type="body" idx="4294967295"/>
          </p:nvPr>
        </p:nvSpPr>
        <p:spPr>
          <a:xfrm>
            <a:off x="562988" y="1263252"/>
            <a:ext cx="7886700" cy="31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177800" lvl="0" indent="-127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E555C"/>
              </a:buClr>
              <a:buSzPts val="1200"/>
              <a:buFont typeface="Sarabun"/>
              <a:buChar char="●"/>
            </a:pPr>
            <a:r>
              <a:rPr lang="en" sz="12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ผู้อำนวยการโรงเรียนในประเทศไทยเริ่มทำงานในตำแหน่งผู้อำนวยการตั้งแต่อายุยังน้อยและเกษียณที่หกสิบปี ในขณะที่21% ของ ผอ.กลุ่ม OECD มีอายุเกินหกสิบปี ส่งผลให้ประสบการณ์การสอนและการทำงานของผู้อำนวยการโรงเรียนไทยมีน้อยกว่าประเทศอื่น ๆ โดยเฉลี่ย</a:t>
            </a:r>
            <a:endParaRPr sz="12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177800" lvl="0" indent="-127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E555C"/>
              </a:buClr>
              <a:buSzPts val="1200"/>
              <a:buFont typeface="Sarabun"/>
              <a:buChar char="●"/>
            </a:pPr>
            <a:r>
              <a:rPr lang="en" sz="12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ผู้อำนวยการสถานศึกษาในประเทศไทยมีระดับการศึกษาที่สูง (ป.โท 85% ป.เอก 10%) เมื่อเทียบกับผู้อำนวยการสถานศึกษาของหลายๆ ประเทศ </a:t>
            </a:r>
            <a:endParaRPr sz="12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177800" lvl="0" indent="-127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E555C"/>
              </a:buClr>
              <a:buSzPts val="1200"/>
              <a:buFont typeface="Sarabun"/>
              <a:buChar char="●"/>
            </a:pPr>
            <a:r>
              <a:rPr lang="en" sz="12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ผู้อำนวยการสถานศึกษาในประเทศไทยเข้ารับการอบรมในหลักสูตรผู้นำทางวิชาการทั้งก่อนและหลังการเข้ารับตำแหน่งในสัดส่วนที่สูงกว่าหลาย ๆ ประเทศ (55-70%) เน้นให้ความสำคัญกับประกาศนียบัตร (75-85%)</a:t>
            </a:r>
            <a:endParaRPr sz="12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177800" lvl="0" indent="-127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E555C"/>
              </a:buClr>
              <a:buSzPts val="1200"/>
              <a:buFont typeface="Sarabun"/>
              <a:buChar char="●"/>
            </a:pPr>
            <a:r>
              <a:rPr lang="en" sz="12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การให้ความหมายของภาวะผู้นำทางวิชาการหรือการบริหารงานวิชาการของ ผอ.ไทย อาจจะต่างจาก ผอ.ประเทศอื่น ๆ ผอ.ไทยจึงเชื่อว่าตนเองให้เวลากับกิจกรรมเกี่ยวกับความเป็นผู้นำทางวิชาการที่สูงกว่าหลายๆ ประเทศ (27-28% ค่าเฉลี่ย OECD 15%</a:t>
            </a:r>
            <a:endParaRPr sz="12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177800" lvl="0" indent="-1270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1E555C"/>
              </a:buClr>
              <a:buSzPts val="1200"/>
              <a:buFont typeface="Sarabun"/>
              <a:buChar char="●"/>
            </a:pPr>
            <a:r>
              <a:rPr lang="en" sz="12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 สัดส่วนของ ผอ.ที่เป็นเพศหญิง มีต่ำกว่าครูเพศหญิงในทุกประเทศ โดยเฉพาะในเอเชีย (ญี่ปุ่น เกาหลี สิงคโปร์ เวียดนาม ไทย-สพฐ.) ในขณะที่ในยุโรป ผอ.เพศหญิงมีอัตราส่วนที่สูงกว่า (รวมถึง ไทย-กทม.)</a:t>
            </a:r>
            <a:endParaRPr sz="12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163" name="Google Shape;163;p30"/>
          <p:cNvSpPr txBox="1">
            <a:spLocks noGrp="1"/>
          </p:cNvSpPr>
          <p:nvPr>
            <p:ph type="title" idx="4294967295"/>
          </p:nvPr>
        </p:nvSpPr>
        <p:spPr>
          <a:xfrm>
            <a:off x="274400" y="236575"/>
            <a:ext cx="3622200" cy="2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1200">
                <a:solidFill>
                  <a:srgbClr val="1E555C"/>
                </a:solidFill>
                <a:latin typeface="Sarabun Light"/>
                <a:ea typeface="Sarabun Light"/>
                <a:cs typeface="Sarabun Light"/>
                <a:sym typeface="Sarabun Light"/>
              </a:rPr>
              <a:t>ส่วนที่ 1: การเปรียบเทียบประเทศไทยกับนานาชาติ</a:t>
            </a:r>
            <a:endParaRPr sz="1200">
              <a:solidFill>
                <a:srgbClr val="1E555C"/>
              </a:solidFill>
              <a:latin typeface="Sarabun Light"/>
              <a:ea typeface="Sarabun Light"/>
              <a:cs typeface="Sarabun Light"/>
              <a:sym typeface="Sarabun Light"/>
            </a:endParaRPr>
          </a:p>
        </p:txBody>
      </p:sp>
      <p:sp>
        <p:nvSpPr>
          <p:cNvPr id="164" name="Google Shape;164;p30"/>
          <p:cNvSpPr txBox="1">
            <a:spLocks noGrp="1"/>
          </p:cNvSpPr>
          <p:nvPr>
            <p:ph type="title" idx="4294967295"/>
          </p:nvPr>
        </p:nvSpPr>
        <p:spPr>
          <a:xfrm>
            <a:off x="274400" y="548640"/>
            <a:ext cx="77031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1E555C"/>
                </a:solidFill>
                <a:latin typeface="Sarabun Medium"/>
                <a:ea typeface="Sarabun Medium"/>
                <a:cs typeface="Sarabun Medium"/>
                <a:sym typeface="Sarabun Medium"/>
              </a:rPr>
              <a:t>สรุปข้อค้นพบจากการสำรวจแบบ TALIS 2018</a:t>
            </a:r>
            <a:endParaRPr sz="2400">
              <a:solidFill>
                <a:srgbClr val="1E555C"/>
              </a:solidFill>
              <a:latin typeface="Sarabun Medium"/>
              <a:ea typeface="Sarabun Medium"/>
              <a:cs typeface="Sarabun Medium"/>
              <a:sym typeface="Sarabun Medium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55C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>
            <a:spLocks noGrp="1"/>
          </p:cNvSpPr>
          <p:nvPr>
            <p:ph type="title"/>
          </p:nvPr>
        </p:nvSpPr>
        <p:spPr>
          <a:xfrm>
            <a:off x="548646" y="2056200"/>
            <a:ext cx="7886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>
                <a:solidFill>
                  <a:schemeClr val="lt1"/>
                </a:solidFill>
                <a:latin typeface="Sarabun Medium"/>
                <a:ea typeface="Sarabun Medium"/>
                <a:cs typeface="Sarabun Medium"/>
                <a:sym typeface="Sarabun Medium"/>
              </a:rPr>
              <a:t>จากทฤษฎีสู่ปฏิบัติ</a:t>
            </a:r>
            <a:endParaRPr>
              <a:solidFill>
                <a:schemeClr val="lt1"/>
              </a:solidFill>
              <a:latin typeface="Sarabun Medium"/>
              <a:ea typeface="Sarabun Medium"/>
              <a:cs typeface="Sarabun Medium"/>
              <a:sym typeface="Sarabun Medium"/>
            </a:endParaRPr>
          </a:p>
        </p:txBody>
      </p:sp>
      <p:sp>
        <p:nvSpPr>
          <p:cNvPr id="170" name="Google Shape;170;p31"/>
          <p:cNvSpPr txBox="1">
            <a:spLocks noGrp="1"/>
          </p:cNvSpPr>
          <p:nvPr>
            <p:ph type="title"/>
          </p:nvPr>
        </p:nvSpPr>
        <p:spPr>
          <a:xfrm>
            <a:off x="548645" y="1707500"/>
            <a:ext cx="10527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000">
                <a:solidFill>
                  <a:schemeClr val="lt1"/>
                </a:solidFill>
                <a:latin typeface="Sarabun ExtraLight"/>
                <a:ea typeface="Sarabun ExtraLight"/>
                <a:cs typeface="Sarabun ExtraLight"/>
                <a:sym typeface="Sarabun ExtraLight"/>
              </a:rPr>
              <a:t>ส่วนที่ 2 </a:t>
            </a:r>
            <a:endParaRPr sz="2000">
              <a:solidFill>
                <a:schemeClr val="lt1"/>
              </a:solidFill>
              <a:latin typeface="Sarabun ExtraLight"/>
              <a:ea typeface="Sarabun ExtraLight"/>
              <a:cs typeface="Sarabun ExtraLight"/>
              <a:sym typeface="Sarabun ExtraLight"/>
            </a:endParaRPr>
          </a:p>
        </p:txBody>
      </p:sp>
      <p:sp>
        <p:nvSpPr>
          <p:cNvPr id="171" name="Google Shape;171;p31"/>
          <p:cNvSpPr txBox="1"/>
          <p:nvPr/>
        </p:nvSpPr>
        <p:spPr>
          <a:xfrm>
            <a:off x="548650" y="4471225"/>
            <a:ext cx="2376300" cy="2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The challenges to quality </a:t>
            </a:r>
            <a:endParaRPr sz="800">
              <a:solidFill>
                <a:srgbClr val="FFFFFF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educational leadership in Thailand</a:t>
            </a:r>
            <a:endParaRPr sz="800">
              <a:solidFill>
                <a:srgbClr val="FFFFFF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2"/>
          <p:cNvSpPr/>
          <p:nvPr/>
        </p:nvSpPr>
        <p:spPr>
          <a:xfrm>
            <a:off x="4723150" y="334050"/>
            <a:ext cx="4085400" cy="42177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7" name="Google Shape;17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0846" y="1060199"/>
            <a:ext cx="3570017" cy="3064264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2"/>
          <p:cNvSpPr txBox="1"/>
          <p:nvPr/>
        </p:nvSpPr>
        <p:spPr>
          <a:xfrm>
            <a:off x="4972875" y="553856"/>
            <a:ext cx="320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PIMRS Framework</a:t>
            </a:r>
            <a:endParaRPr/>
          </a:p>
        </p:txBody>
      </p:sp>
      <p:sp>
        <p:nvSpPr>
          <p:cNvPr id="179" name="Google Shape;179;p32"/>
          <p:cNvSpPr txBox="1"/>
          <p:nvPr/>
        </p:nvSpPr>
        <p:spPr>
          <a:xfrm>
            <a:off x="4972875" y="4230631"/>
            <a:ext cx="32070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Sarabun"/>
                <a:ea typeface="Sarabun"/>
                <a:cs typeface="Sarabun"/>
                <a:sym typeface="Sarabun"/>
              </a:rPr>
              <a:t>PIMRS Conceptual framework (Hallinger 1983: Hallinger and Murphy 1985, p.221)</a:t>
            </a:r>
            <a:endParaRPr sz="600"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180" name="Google Shape;180;p32"/>
          <p:cNvSpPr txBox="1"/>
          <p:nvPr/>
        </p:nvSpPr>
        <p:spPr>
          <a:xfrm>
            <a:off x="274324" y="1212600"/>
            <a:ext cx="3707400" cy="31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82880" lvl="0" indent="-1676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E555C"/>
              </a:buClr>
              <a:buSzPts val="1200"/>
              <a:buFont typeface="Sarabun"/>
              <a:buAutoNum type="arabicPeriod"/>
            </a:pPr>
            <a:r>
              <a:rPr lang="en" sz="1200" b="1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การกำหนดพันธกิจของโรงเรียน </a:t>
            </a:r>
            <a:r>
              <a:rPr lang="en" sz="12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ได้แก่</a:t>
            </a:r>
            <a:r>
              <a:rPr lang="en" sz="1200" b="1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 </a:t>
            </a:r>
            <a:r>
              <a:rPr lang="en" sz="12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การกำหนดกรอบเป้าหมายของโรงเรียน การสื่อสารเกี่ยวกับเป้าหมายของโรงเรียน</a:t>
            </a:r>
            <a:endParaRPr sz="12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182880" lvl="0" indent="-16764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E555C"/>
              </a:buClr>
              <a:buSzPts val="1200"/>
              <a:buFont typeface="Sarabun"/>
              <a:buAutoNum type="arabicPeriod"/>
            </a:pPr>
            <a:r>
              <a:rPr lang="en" sz="1200" b="1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การจัดการหลักสูตรและการสอน </a:t>
            </a:r>
            <a:r>
              <a:rPr lang="en" sz="12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ได้แก่ การประสานงานจัดทำหลักสูตร </a:t>
            </a:r>
            <a:br>
              <a:rPr lang="en" sz="12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</a:br>
            <a:r>
              <a:rPr lang="en" sz="12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การนิเทศก์และประเมินการสอน การติดตามความก้าวหน้าของนักเรียน </a:t>
            </a:r>
            <a:endParaRPr sz="12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182880" lvl="0" indent="-16764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1E555C"/>
              </a:buClr>
              <a:buSzPts val="1200"/>
              <a:buFont typeface="Sarabun"/>
              <a:buAutoNum type="arabicPeriod"/>
            </a:pPr>
            <a:r>
              <a:rPr lang="en" sz="1200" b="1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การพัฒนาสิ่งแวดล้อมการเรียนรู้ของโรงเรียน </a:t>
            </a:r>
            <a:r>
              <a:rPr lang="en" sz="12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ได้แก่ การไม่รบกวนการสอนของครู </a:t>
            </a:r>
            <a:br>
              <a:rPr lang="en" sz="12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</a:br>
            <a:r>
              <a:rPr lang="en" sz="12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การสร้างแรงจูงใจสำหรับครู การสร้างแรงจูงในการเรียนรู้ของผู้เรียน การส่งเสริมครูให้ก้าวหน้าในวิชาชีพ การรักษาภาพลักษณ์ทางวิชาการ</a:t>
            </a:r>
            <a:endParaRPr>
              <a:solidFill>
                <a:srgbClr val="1E555C"/>
              </a:solidFill>
            </a:endParaRPr>
          </a:p>
        </p:txBody>
      </p:sp>
      <p:sp>
        <p:nvSpPr>
          <p:cNvPr id="181" name="Google Shape;181;p32"/>
          <p:cNvSpPr txBox="1">
            <a:spLocks noGrp="1"/>
          </p:cNvSpPr>
          <p:nvPr>
            <p:ph type="title" idx="4294967295"/>
          </p:nvPr>
        </p:nvSpPr>
        <p:spPr>
          <a:xfrm>
            <a:off x="274400" y="236575"/>
            <a:ext cx="3622200" cy="2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1200">
                <a:solidFill>
                  <a:srgbClr val="1E555C"/>
                </a:solidFill>
                <a:latin typeface="Sarabun Light"/>
                <a:ea typeface="Sarabun Light"/>
                <a:cs typeface="Sarabun Light"/>
                <a:sym typeface="Sarabun Light"/>
              </a:rPr>
              <a:t>ส่วนที่ 2: จากทฤษฎีสู่ปฏิบัติ</a:t>
            </a:r>
            <a:endParaRPr sz="1200">
              <a:solidFill>
                <a:srgbClr val="1E555C"/>
              </a:solidFill>
              <a:latin typeface="Sarabun Light"/>
              <a:ea typeface="Sarabun Light"/>
              <a:cs typeface="Sarabun Light"/>
              <a:sym typeface="Sarabun Light"/>
            </a:endParaRPr>
          </a:p>
        </p:txBody>
      </p:sp>
      <p:sp>
        <p:nvSpPr>
          <p:cNvPr id="182" name="Google Shape;182;p32"/>
          <p:cNvSpPr txBox="1">
            <a:spLocks noGrp="1"/>
          </p:cNvSpPr>
          <p:nvPr>
            <p:ph type="title" idx="4294967295"/>
          </p:nvPr>
        </p:nvSpPr>
        <p:spPr>
          <a:xfrm>
            <a:off x="274400" y="548640"/>
            <a:ext cx="41088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1E555C"/>
                </a:solidFill>
                <a:latin typeface="Sarabun Medium"/>
                <a:ea typeface="Sarabun Medium"/>
                <a:cs typeface="Sarabun Medium"/>
                <a:sym typeface="Sarabun Medium"/>
              </a:rPr>
              <a:t>คุณลักษณะของผู้นำทางวิชาการ</a:t>
            </a:r>
            <a:endParaRPr sz="2400">
              <a:solidFill>
                <a:srgbClr val="1E555C"/>
              </a:solidFill>
              <a:latin typeface="Sarabun Medium"/>
              <a:ea typeface="Sarabun Medium"/>
              <a:cs typeface="Sarabun Medium"/>
              <a:sym typeface="Sarabun Medium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3"/>
          <p:cNvSpPr/>
          <p:nvPr/>
        </p:nvSpPr>
        <p:spPr>
          <a:xfrm>
            <a:off x="4327211" y="4044022"/>
            <a:ext cx="489600" cy="489600"/>
          </a:xfrm>
          <a:prstGeom prst="triangle">
            <a:avLst>
              <a:gd name="adj" fmla="val 50000"/>
            </a:avLst>
          </a:prstGeom>
          <a:solidFill>
            <a:srgbClr val="1E555C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3"/>
          <p:cNvSpPr/>
          <p:nvPr/>
        </p:nvSpPr>
        <p:spPr>
          <a:xfrm rot="240061">
            <a:off x="1828864" y="3918674"/>
            <a:ext cx="5486271" cy="44501"/>
          </a:xfrm>
          <a:prstGeom prst="roundRect">
            <a:avLst>
              <a:gd name="adj" fmla="val 16667"/>
            </a:avLst>
          </a:prstGeom>
          <a:solidFill>
            <a:srgbClr val="1E555C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3"/>
          <p:cNvSpPr/>
          <p:nvPr/>
        </p:nvSpPr>
        <p:spPr>
          <a:xfrm rot="225750">
            <a:off x="5165582" y="3380578"/>
            <a:ext cx="2194430" cy="546303"/>
          </a:xfrm>
          <a:prstGeom prst="roundRect">
            <a:avLst>
              <a:gd name="adj" fmla="val 16667"/>
            </a:avLst>
          </a:prstGeom>
          <a:solidFill>
            <a:srgbClr val="1E555C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Sarabun"/>
                <a:ea typeface="Sarabun"/>
                <a:cs typeface="Sarabun"/>
                <a:sym typeface="Sarabun"/>
              </a:rPr>
              <a:t>โปรแกรมการเรียน</a:t>
            </a:r>
            <a:endParaRPr sz="1200">
              <a:solidFill>
                <a:srgbClr val="FFFFFF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190" name="Google Shape;190;p33"/>
          <p:cNvSpPr/>
          <p:nvPr/>
        </p:nvSpPr>
        <p:spPr>
          <a:xfrm rot="225750">
            <a:off x="5210613" y="2770547"/>
            <a:ext cx="2194430" cy="546303"/>
          </a:xfrm>
          <a:prstGeom prst="roundRect">
            <a:avLst>
              <a:gd name="adj" fmla="val 16667"/>
            </a:avLst>
          </a:prstGeom>
          <a:solidFill>
            <a:srgbClr val="1E555C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Sarabun"/>
                <a:ea typeface="Sarabun"/>
                <a:cs typeface="Sarabun"/>
                <a:sym typeface="Sarabun"/>
              </a:rPr>
              <a:t>รางวัล</a:t>
            </a:r>
            <a:endParaRPr sz="1200">
              <a:solidFill>
                <a:srgbClr val="FFFFFF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191" name="Google Shape;191;p33"/>
          <p:cNvSpPr/>
          <p:nvPr/>
        </p:nvSpPr>
        <p:spPr>
          <a:xfrm rot="225750">
            <a:off x="5250918" y="2171520"/>
            <a:ext cx="2194430" cy="546303"/>
          </a:xfrm>
          <a:prstGeom prst="roundRect">
            <a:avLst>
              <a:gd name="adj" fmla="val 16667"/>
            </a:avLst>
          </a:prstGeom>
          <a:solidFill>
            <a:srgbClr val="1E555C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Sarabun"/>
                <a:ea typeface="Sarabun"/>
                <a:cs typeface="Sarabun"/>
                <a:sym typeface="Sarabun"/>
              </a:rPr>
              <a:t>O-NET</a:t>
            </a:r>
            <a:endParaRPr sz="1200">
              <a:solidFill>
                <a:srgbClr val="FFFFFF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192" name="Google Shape;192;p33"/>
          <p:cNvSpPr/>
          <p:nvPr/>
        </p:nvSpPr>
        <p:spPr>
          <a:xfrm rot="239411">
            <a:off x="1850433" y="3164247"/>
            <a:ext cx="2194419" cy="546131"/>
          </a:xfrm>
          <a:prstGeom prst="roundRect">
            <a:avLst>
              <a:gd name="adj" fmla="val 16667"/>
            </a:avLst>
          </a:prstGeom>
          <a:solidFill>
            <a:srgbClr val="C7D5D6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การส่งเสริมความ</a:t>
            </a:r>
            <a:br>
              <a:rPr lang="en" sz="10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</a:br>
            <a:r>
              <a:rPr lang="en" sz="10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ก้าวหน้าทางอาชีพครู</a:t>
            </a:r>
            <a:endParaRPr sz="10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193" name="Google Shape;193;p33"/>
          <p:cNvSpPr/>
          <p:nvPr/>
        </p:nvSpPr>
        <p:spPr>
          <a:xfrm rot="239411">
            <a:off x="1918317" y="2556110"/>
            <a:ext cx="2194419" cy="546131"/>
          </a:xfrm>
          <a:prstGeom prst="roundRect">
            <a:avLst>
              <a:gd name="adj" fmla="val 16667"/>
            </a:avLst>
          </a:prstGeom>
          <a:solidFill>
            <a:srgbClr val="C7D5D6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จัดหลักสูตรการเรียนการสอน</a:t>
            </a:r>
            <a:endParaRPr sz="12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194" name="Google Shape;194;p33"/>
          <p:cNvSpPr txBox="1">
            <a:spLocks noGrp="1"/>
          </p:cNvSpPr>
          <p:nvPr>
            <p:ph type="title" idx="4294967295"/>
          </p:nvPr>
        </p:nvSpPr>
        <p:spPr>
          <a:xfrm>
            <a:off x="274400" y="236575"/>
            <a:ext cx="3622200" cy="2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1200">
                <a:solidFill>
                  <a:srgbClr val="1E555C"/>
                </a:solidFill>
                <a:latin typeface="Sarabun Light"/>
                <a:ea typeface="Sarabun Light"/>
                <a:cs typeface="Sarabun Light"/>
                <a:sym typeface="Sarabun Light"/>
              </a:rPr>
              <a:t>ส่วนที่ 2: จากทฤษฎีสู่ปฏิบัติ</a:t>
            </a:r>
            <a:endParaRPr sz="1200">
              <a:solidFill>
                <a:srgbClr val="1E555C"/>
              </a:solidFill>
              <a:latin typeface="Sarabun Light"/>
              <a:ea typeface="Sarabun Light"/>
              <a:cs typeface="Sarabun Light"/>
              <a:sym typeface="Sarabun Light"/>
            </a:endParaRPr>
          </a:p>
        </p:txBody>
      </p:sp>
      <p:sp>
        <p:nvSpPr>
          <p:cNvPr id="195" name="Google Shape;195;p33"/>
          <p:cNvSpPr txBox="1">
            <a:spLocks noGrp="1"/>
          </p:cNvSpPr>
          <p:nvPr>
            <p:ph type="title" idx="4294967295"/>
          </p:nvPr>
        </p:nvSpPr>
        <p:spPr>
          <a:xfrm>
            <a:off x="274400" y="548640"/>
            <a:ext cx="71079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1E555C"/>
                </a:solidFill>
                <a:latin typeface="Sarabun Medium"/>
                <a:ea typeface="Sarabun Medium"/>
                <a:cs typeface="Sarabun Medium"/>
                <a:sym typeface="Sarabun Medium"/>
              </a:rPr>
              <a:t>คุณลักษณะผู้นำทางวิชาการ vs ความเป็นจริง</a:t>
            </a:r>
            <a:endParaRPr sz="2400">
              <a:solidFill>
                <a:srgbClr val="1E555C"/>
              </a:solidFill>
              <a:latin typeface="Sarabun Medium"/>
              <a:ea typeface="Sarabun Medium"/>
              <a:cs typeface="Sarabun Medium"/>
              <a:sym typeface="Sarabun Medium"/>
            </a:endParaRPr>
          </a:p>
        </p:txBody>
      </p:sp>
      <p:sp>
        <p:nvSpPr>
          <p:cNvPr id="196" name="Google Shape;196;p33"/>
          <p:cNvSpPr/>
          <p:nvPr/>
        </p:nvSpPr>
        <p:spPr>
          <a:xfrm>
            <a:off x="1790538" y="1255250"/>
            <a:ext cx="2743200" cy="336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1E55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ผู้นำทางวิชาการ</a:t>
            </a:r>
            <a:endParaRPr>
              <a:solidFill>
                <a:srgbClr val="1E555C"/>
              </a:solidFill>
            </a:endParaRPr>
          </a:p>
        </p:txBody>
      </p:sp>
      <p:sp>
        <p:nvSpPr>
          <p:cNvPr id="197" name="Google Shape;197;p33"/>
          <p:cNvSpPr/>
          <p:nvPr/>
        </p:nvSpPr>
        <p:spPr>
          <a:xfrm>
            <a:off x="4610263" y="1255250"/>
            <a:ext cx="2743200" cy="336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1E55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การรับรู้</a:t>
            </a:r>
            <a:endParaRPr>
              <a:solidFill>
                <a:srgbClr val="1E555C"/>
              </a:solidFill>
            </a:endParaRPr>
          </a:p>
        </p:txBody>
      </p:sp>
      <p:sp>
        <p:nvSpPr>
          <p:cNvPr id="198" name="Google Shape;198;p33"/>
          <p:cNvSpPr/>
          <p:nvPr/>
        </p:nvSpPr>
        <p:spPr>
          <a:xfrm rot="239411">
            <a:off x="1962042" y="1944860"/>
            <a:ext cx="2194419" cy="546131"/>
          </a:xfrm>
          <a:prstGeom prst="roundRect">
            <a:avLst>
              <a:gd name="adj" fmla="val 16667"/>
            </a:avLst>
          </a:prstGeom>
          <a:solidFill>
            <a:srgbClr val="C7D5D6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พันธกิจของโรงเรียน</a:t>
            </a:r>
            <a:endParaRPr sz="12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>
            <a:spLocks noGrp="1"/>
          </p:cNvSpPr>
          <p:nvPr>
            <p:ph type="title" idx="4294967295"/>
          </p:nvPr>
        </p:nvSpPr>
        <p:spPr>
          <a:xfrm>
            <a:off x="274400" y="236575"/>
            <a:ext cx="3622200" cy="2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1200">
                <a:solidFill>
                  <a:srgbClr val="1E555C"/>
                </a:solidFill>
                <a:latin typeface="Sarabun Light"/>
                <a:ea typeface="Sarabun Light"/>
                <a:cs typeface="Sarabun Light"/>
                <a:sym typeface="Sarabun Light"/>
              </a:rPr>
              <a:t>ส่วนที่ 2: จากทฤษฎีสู่ปฏิบัติ</a:t>
            </a:r>
            <a:endParaRPr sz="1200">
              <a:solidFill>
                <a:srgbClr val="1E555C"/>
              </a:solidFill>
              <a:latin typeface="Sarabun Light"/>
              <a:ea typeface="Sarabun Light"/>
              <a:cs typeface="Sarabun Light"/>
              <a:sym typeface="Sarabun Light"/>
            </a:endParaRPr>
          </a:p>
        </p:txBody>
      </p:sp>
      <p:sp>
        <p:nvSpPr>
          <p:cNvPr id="204" name="Google Shape;204;p34"/>
          <p:cNvSpPr txBox="1">
            <a:spLocks noGrp="1"/>
          </p:cNvSpPr>
          <p:nvPr>
            <p:ph type="title" idx="4294967295"/>
          </p:nvPr>
        </p:nvSpPr>
        <p:spPr>
          <a:xfrm>
            <a:off x="274400" y="548640"/>
            <a:ext cx="71079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1E555C"/>
                </a:solidFill>
                <a:latin typeface="Sarabun Medium"/>
                <a:ea typeface="Sarabun Medium"/>
                <a:cs typeface="Sarabun Medium"/>
                <a:sym typeface="Sarabun Medium"/>
              </a:rPr>
              <a:t>มุมมองต่ออำนาจอิสระในการบริหารงานวิชาการ</a:t>
            </a:r>
            <a:endParaRPr sz="2400">
              <a:solidFill>
                <a:srgbClr val="1E555C"/>
              </a:solidFill>
              <a:latin typeface="Sarabun Medium"/>
              <a:ea typeface="Sarabun Medium"/>
              <a:cs typeface="Sarabun Medium"/>
              <a:sym typeface="Sarabun Medium"/>
            </a:endParaRPr>
          </a:p>
        </p:txBody>
      </p:sp>
      <p:pic>
        <p:nvPicPr>
          <p:cNvPr id="205" name="Google Shape;20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7475" y="1219175"/>
            <a:ext cx="1732151" cy="2924776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4"/>
          <p:cNvSpPr/>
          <p:nvPr/>
        </p:nvSpPr>
        <p:spPr>
          <a:xfrm>
            <a:off x="1227425" y="4278700"/>
            <a:ext cx="3291900" cy="336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1E55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กระทรวง</a:t>
            </a:r>
            <a:endParaRPr>
              <a:solidFill>
                <a:srgbClr val="1E555C"/>
              </a:solidFill>
            </a:endParaRPr>
          </a:p>
        </p:txBody>
      </p:sp>
      <p:pic>
        <p:nvPicPr>
          <p:cNvPr id="207" name="Google Shape;20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4213" y="2386650"/>
            <a:ext cx="1632826" cy="17573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4"/>
          <p:cNvSpPr/>
          <p:nvPr/>
        </p:nvSpPr>
        <p:spPr>
          <a:xfrm>
            <a:off x="4624675" y="4278700"/>
            <a:ext cx="3291900" cy="336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1E55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ผอ.โรงเรียน</a:t>
            </a:r>
            <a:endParaRPr>
              <a:solidFill>
                <a:srgbClr val="1E555C"/>
              </a:solidFill>
            </a:endParaRPr>
          </a:p>
        </p:txBody>
      </p:sp>
      <p:sp>
        <p:nvSpPr>
          <p:cNvPr id="209" name="Google Shape;209;p34"/>
          <p:cNvSpPr/>
          <p:nvPr/>
        </p:nvSpPr>
        <p:spPr>
          <a:xfrm>
            <a:off x="4875000" y="1791450"/>
            <a:ext cx="892800" cy="595200"/>
          </a:xfrm>
          <a:prstGeom prst="wedgeEllipseCallout">
            <a:avLst>
              <a:gd name="adj1" fmla="val 23536"/>
              <a:gd name="adj2" fmla="val 62681"/>
            </a:avLst>
          </a:prstGeom>
          <a:solidFill>
            <a:srgbClr val="F4F7F7"/>
          </a:solidFill>
          <a:ln w="9525" cap="flat" cmpd="sng">
            <a:solidFill>
              <a:srgbClr val="A5BB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หลักสูตร</a:t>
            </a:r>
            <a:endParaRPr sz="10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210" name="Google Shape;210;p34"/>
          <p:cNvSpPr/>
          <p:nvPr/>
        </p:nvSpPr>
        <p:spPr>
          <a:xfrm>
            <a:off x="6073600" y="1307750"/>
            <a:ext cx="1218600" cy="8124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4F7F7"/>
          </a:solidFill>
          <a:ln w="9525" cap="flat" cmpd="sng">
            <a:solidFill>
              <a:srgbClr val="A5BB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ศึกษานิเทศน์</a:t>
            </a:r>
            <a:endParaRPr sz="10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211" name="Google Shape;211;p34"/>
          <p:cNvSpPr/>
          <p:nvPr/>
        </p:nvSpPr>
        <p:spPr>
          <a:xfrm>
            <a:off x="7226075" y="1937125"/>
            <a:ext cx="1321200" cy="880800"/>
          </a:xfrm>
          <a:prstGeom prst="wedgeEllipseCallout">
            <a:avLst>
              <a:gd name="adj1" fmla="val -51709"/>
              <a:gd name="adj2" fmla="val 35263"/>
            </a:avLst>
          </a:prstGeom>
          <a:solidFill>
            <a:srgbClr val="F4F7F7"/>
          </a:solidFill>
          <a:ln w="9525" cap="flat" cmpd="sng">
            <a:solidFill>
              <a:srgbClr val="A5BB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บทบาทของครู</a:t>
            </a:r>
            <a:endParaRPr sz="10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714375" y="3147731"/>
            <a:ext cx="7886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กล่องดำทางการศึกษา</a:t>
            </a:r>
            <a:endParaRPr>
              <a:solidFill>
                <a:srgbClr val="1E555C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79" name="Google Shape;79;p17"/>
          <p:cNvSpPr/>
          <p:nvPr/>
        </p:nvSpPr>
        <p:spPr>
          <a:xfrm rot="10800000" flipH="1">
            <a:off x="0" y="3771900"/>
            <a:ext cx="9144000" cy="1371600"/>
          </a:xfrm>
          <a:prstGeom prst="rect">
            <a:avLst/>
          </a:prstGeom>
          <a:gradFill>
            <a:gsLst>
              <a:gs pos="0">
                <a:srgbClr val="1E555C"/>
              </a:gs>
              <a:gs pos="100000">
                <a:srgbClr val="A5BBBE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7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gradFill>
            <a:gsLst>
              <a:gs pos="0">
                <a:srgbClr val="1E555C"/>
              </a:gs>
              <a:gs pos="100000">
                <a:srgbClr val="A5BBBE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2925" y="1752325"/>
            <a:ext cx="1700350" cy="11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5"/>
          <p:cNvSpPr txBox="1">
            <a:spLocks noGrp="1"/>
          </p:cNvSpPr>
          <p:nvPr>
            <p:ph type="title" idx="4294967295"/>
          </p:nvPr>
        </p:nvSpPr>
        <p:spPr>
          <a:xfrm>
            <a:off x="274400" y="236575"/>
            <a:ext cx="3622200" cy="2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1200">
                <a:solidFill>
                  <a:srgbClr val="1E555C"/>
                </a:solidFill>
                <a:latin typeface="Sarabun Light"/>
                <a:ea typeface="Sarabun Light"/>
                <a:cs typeface="Sarabun Light"/>
                <a:sym typeface="Sarabun Light"/>
              </a:rPr>
              <a:t>ส่วนที่ 2: จากทฤษฎีสู่ปฏิบัติ</a:t>
            </a:r>
            <a:endParaRPr sz="1200">
              <a:solidFill>
                <a:srgbClr val="1E555C"/>
              </a:solidFill>
              <a:latin typeface="Sarabun Light"/>
              <a:ea typeface="Sarabun Light"/>
              <a:cs typeface="Sarabun Light"/>
              <a:sym typeface="Sarabun Light"/>
            </a:endParaRPr>
          </a:p>
        </p:txBody>
      </p:sp>
      <p:sp>
        <p:nvSpPr>
          <p:cNvPr id="217" name="Google Shape;217;p35"/>
          <p:cNvSpPr txBox="1">
            <a:spLocks noGrp="1"/>
          </p:cNvSpPr>
          <p:nvPr>
            <p:ph type="title" idx="4294967295"/>
          </p:nvPr>
        </p:nvSpPr>
        <p:spPr>
          <a:xfrm>
            <a:off x="274400" y="548640"/>
            <a:ext cx="71079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1E555C"/>
                </a:solidFill>
                <a:latin typeface="Sarabun Medium"/>
                <a:ea typeface="Sarabun Medium"/>
                <a:cs typeface="Sarabun Medium"/>
                <a:sym typeface="Sarabun Medium"/>
              </a:rPr>
              <a:t>ความแตกต่างของโรงเรียนขนาดใหญ่ - ขนาดเล็ก</a:t>
            </a:r>
            <a:endParaRPr sz="2400">
              <a:solidFill>
                <a:srgbClr val="1E555C"/>
              </a:solidFill>
              <a:latin typeface="Sarabun Medium"/>
              <a:ea typeface="Sarabun Medium"/>
              <a:cs typeface="Sarabun Medium"/>
              <a:sym typeface="Sarabun Medium"/>
            </a:endParaRPr>
          </a:p>
        </p:txBody>
      </p:sp>
      <p:sp>
        <p:nvSpPr>
          <p:cNvPr id="218" name="Google Shape;218;p35"/>
          <p:cNvSpPr/>
          <p:nvPr/>
        </p:nvSpPr>
        <p:spPr>
          <a:xfrm>
            <a:off x="2208075" y="1139850"/>
            <a:ext cx="2863800" cy="2863800"/>
          </a:xfrm>
          <a:prstGeom prst="ellipse">
            <a:avLst/>
          </a:prstGeom>
          <a:solidFill>
            <a:srgbClr val="1E555C">
              <a:alpha val="223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35"/>
          <p:cNvSpPr/>
          <p:nvPr/>
        </p:nvSpPr>
        <p:spPr>
          <a:xfrm>
            <a:off x="4072118" y="1139850"/>
            <a:ext cx="2863800" cy="2863800"/>
          </a:xfrm>
          <a:prstGeom prst="ellipse">
            <a:avLst/>
          </a:prstGeom>
          <a:solidFill>
            <a:srgbClr val="1E555C">
              <a:alpha val="223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0" name="Google Shape;220;p35"/>
          <p:cNvCxnSpPr/>
          <p:nvPr/>
        </p:nvCxnSpPr>
        <p:spPr>
          <a:xfrm>
            <a:off x="580950" y="2571750"/>
            <a:ext cx="7982100" cy="0"/>
          </a:xfrm>
          <a:prstGeom prst="straightConnector1">
            <a:avLst/>
          </a:prstGeom>
          <a:noFill/>
          <a:ln w="9525" cap="flat" cmpd="sng">
            <a:solidFill>
              <a:srgbClr val="1E555C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221" name="Google Shape;221;p35"/>
          <p:cNvSpPr txBox="1"/>
          <p:nvPr/>
        </p:nvSpPr>
        <p:spPr>
          <a:xfrm>
            <a:off x="580950" y="2649675"/>
            <a:ext cx="1043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ความยากจน</a:t>
            </a:r>
            <a:endParaRPr sz="12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222" name="Google Shape;222;p35"/>
          <p:cNvSpPr txBox="1"/>
          <p:nvPr/>
        </p:nvSpPr>
        <p:spPr>
          <a:xfrm>
            <a:off x="7519350" y="2649675"/>
            <a:ext cx="1043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การแบ่งปัน</a:t>
            </a:r>
            <a:endParaRPr sz="12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223" name="Google Shape;223;p35"/>
          <p:cNvSpPr txBox="1"/>
          <p:nvPr/>
        </p:nvSpPr>
        <p:spPr>
          <a:xfrm>
            <a:off x="4712150" y="4132750"/>
            <a:ext cx="1583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โรงเรียนขนาดใหญ่</a:t>
            </a:r>
            <a:endParaRPr sz="12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224" name="Google Shape;224;p35"/>
          <p:cNvSpPr txBox="1"/>
          <p:nvPr/>
        </p:nvSpPr>
        <p:spPr>
          <a:xfrm>
            <a:off x="2848125" y="4132750"/>
            <a:ext cx="1583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โรงเรียนขนาดเล็ก</a:t>
            </a:r>
            <a:endParaRPr sz="12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225" name="Google Shape;225;p35"/>
          <p:cNvSpPr txBox="1"/>
          <p:nvPr/>
        </p:nvSpPr>
        <p:spPr>
          <a:xfrm>
            <a:off x="2441950" y="2649675"/>
            <a:ext cx="15837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การอ่านออก</a:t>
            </a:r>
            <a:endParaRPr sz="12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เขียนได้</a:t>
            </a:r>
            <a:endParaRPr sz="12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226" name="Google Shape;226;p35"/>
          <p:cNvSpPr txBox="1"/>
          <p:nvPr/>
        </p:nvSpPr>
        <p:spPr>
          <a:xfrm>
            <a:off x="5123825" y="2064000"/>
            <a:ext cx="1583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PISA, ONET, STEM</a:t>
            </a:r>
            <a:endParaRPr sz="12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6"/>
          <p:cNvSpPr txBox="1">
            <a:spLocks noGrp="1"/>
          </p:cNvSpPr>
          <p:nvPr>
            <p:ph type="title"/>
          </p:nvPr>
        </p:nvSpPr>
        <p:spPr>
          <a:xfrm>
            <a:off x="274400" y="236575"/>
            <a:ext cx="3622200" cy="2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1200">
                <a:solidFill>
                  <a:srgbClr val="1E555C"/>
                </a:solidFill>
                <a:latin typeface="Sarabun Light"/>
                <a:ea typeface="Sarabun Light"/>
                <a:cs typeface="Sarabun Light"/>
                <a:sym typeface="Sarabun Light"/>
              </a:rPr>
              <a:t>ส่วนที่ 2: จากทฤษฎีสู่ปฏิบัติ</a:t>
            </a:r>
            <a:endParaRPr sz="1200">
              <a:solidFill>
                <a:srgbClr val="1E555C"/>
              </a:solidFill>
              <a:latin typeface="Sarabun Light"/>
              <a:ea typeface="Sarabun Light"/>
              <a:cs typeface="Sarabun Light"/>
              <a:sym typeface="Sarabun Light"/>
            </a:endParaRPr>
          </a:p>
        </p:txBody>
      </p:sp>
      <p:sp>
        <p:nvSpPr>
          <p:cNvPr id="232" name="Google Shape;232;p36"/>
          <p:cNvSpPr/>
          <p:nvPr/>
        </p:nvSpPr>
        <p:spPr>
          <a:xfrm>
            <a:off x="578650" y="1670150"/>
            <a:ext cx="3291900" cy="462900"/>
          </a:xfrm>
          <a:prstGeom prst="rect">
            <a:avLst/>
          </a:prstGeom>
          <a:solidFill>
            <a:srgbClr val="1E555C"/>
          </a:solidFill>
          <a:ln w="9525" cap="flat" cmpd="sng">
            <a:solidFill>
              <a:srgbClr val="1E55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สิ่งที่เป็นอยู่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33" name="Google Shape;233;p36"/>
          <p:cNvSpPr/>
          <p:nvPr/>
        </p:nvSpPr>
        <p:spPr>
          <a:xfrm>
            <a:off x="578650" y="2133050"/>
            <a:ext cx="3291900" cy="1828800"/>
          </a:xfrm>
          <a:prstGeom prst="rect">
            <a:avLst/>
          </a:prstGeom>
          <a:noFill/>
          <a:ln w="9525" cap="flat" cmpd="sng">
            <a:solidFill>
              <a:srgbClr val="1E55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82875" rIns="91425" bIns="91425" anchor="t" anchorCtr="0">
            <a:noAutofit/>
          </a:bodyPr>
          <a:lstStyle/>
          <a:p>
            <a:pPr marL="182880" lvl="0" indent="-1803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E555C"/>
              </a:buClr>
              <a:buSzPts val="1400"/>
              <a:buFont typeface="Sarabun Light"/>
              <a:buChar char="●"/>
            </a:pPr>
            <a:r>
              <a:rPr lang="en">
                <a:solidFill>
                  <a:srgbClr val="1E555C"/>
                </a:solidFill>
                <a:latin typeface="Sarabun Light"/>
                <a:ea typeface="Sarabun Light"/>
                <a:cs typeface="Sarabun Light"/>
                <a:sym typeface="Sarabun Light"/>
              </a:rPr>
              <a:t>การย้ายโรงเรียนสู่โรงเรียนขนาดใหญ่</a:t>
            </a:r>
            <a:br>
              <a:rPr lang="en">
                <a:solidFill>
                  <a:srgbClr val="1E555C"/>
                </a:solidFill>
                <a:latin typeface="Sarabun Light"/>
                <a:ea typeface="Sarabun Light"/>
                <a:cs typeface="Sarabun Light"/>
                <a:sym typeface="Sarabun Light"/>
              </a:rPr>
            </a:br>
            <a:r>
              <a:rPr lang="en">
                <a:solidFill>
                  <a:srgbClr val="1E555C"/>
                </a:solidFill>
                <a:latin typeface="Sarabun Light"/>
                <a:ea typeface="Sarabun Light"/>
                <a:cs typeface="Sarabun Light"/>
                <a:sym typeface="Sarabun Light"/>
              </a:rPr>
              <a:t>ในเมือง</a:t>
            </a:r>
            <a:endParaRPr>
              <a:solidFill>
                <a:srgbClr val="1E555C"/>
              </a:solidFill>
              <a:latin typeface="Sarabun Light"/>
              <a:ea typeface="Sarabun Light"/>
              <a:cs typeface="Sarabun Light"/>
              <a:sym typeface="Sarabun Light"/>
            </a:endParaRPr>
          </a:p>
          <a:p>
            <a:pPr marL="182880" lvl="0" indent="-18034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E555C"/>
              </a:buClr>
              <a:buSzPts val="1400"/>
              <a:buFont typeface="Sarabun Light"/>
              <a:buChar char="●"/>
            </a:pPr>
            <a:r>
              <a:rPr lang="en">
                <a:solidFill>
                  <a:srgbClr val="1E555C"/>
                </a:solidFill>
                <a:latin typeface="Sarabun Light"/>
                <a:ea typeface="Sarabun Light"/>
                <a:cs typeface="Sarabun Light"/>
                <a:sym typeface="Sarabun Light"/>
              </a:rPr>
              <a:t>การได้รับการเลื่อนขั้น</a:t>
            </a:r>
            <a:endParaRPr>
              <a:solidFill>
                <a:srgbClr val="1E555C"/>
              </a:solidFill>
              <a:latin typeface="Sarabun Light"/>
              <a:ea typeface="Sarabun Light"/>
              <a:cs typeface="Sarabun Light"/>
              <a:sym typeface="Sarabun Light"/>
            </a:endParaRPr>
          </a:p>
          <a:p>
            <a:pPr marL="182880" lvl="0" indent="-18034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1E555C"/>
              </a:buClr>
              <a:buSzPts val="1400"/>
              <a:buFont typeface="Sarabun Light"/>
              <a:buChar char="●"/>
            </a:pPr>
            <a:r>
              <a:rPr lang="en">
                <a:solidFill>
                  <a:srgbClr val="1E555C"/>
                </a:solidFill>
                <a:latin typeface="Sarabun Light"/>
                <a:ea typeface="Sarabun Light"/>
                <a:cs typeface="Sarabun Light"/>
                <a:sym typeface="Sarabun Light"/>
              </a:rPr>
              <a:t>การเป็นที่ยอมรับของชุมชน</a:t>
            </a:r>
            <a:endParaRPr>
              <a:solidFill>
                <a:srgbClr val="1E555C"/>
              </a:solidFill>
              <a:latin typeface="Sarabun Light"/>
              <a:ea typeface="Sarabun Light"/>
              <a:cs typeface="Sarabun Light"/>
              <a:sym typeface="Sarabun Light"/>
            </a:endParaRPr>
          </a:p>
        </p:txBody>
      </p:sp>
      <p:sp>
        <p:nvSpPr>
          <p:cNvPr id="234" name="Google Shape;234;p36"/>
          <p:cNvSpPr/>
          <p:nvPr/>
        </p:nvSpPr>
        <p:spPr>
          <a:xfrm>
            <a:off x="5273450" y="2133050"/>
            <a:ext cx="3291900" cy="1828800"/>
          </a:xfrm>
          <a:prstGeom prst="rect">
            <a:avLst/>
          </a:prstGeom>
          <a:noFill/>
          <a:ln w="9525" cap="flat" cmpd="sng">
            <a:solidFill>
              <a:srgbClr val="F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82875" rIns="91425" bIns="91425" anchor="t" anchorCtr="0">
            <a:noAutofit/>
          </a:bodyPr>
          <a:lstStyle/>
          <a:p>
            <a:pPr marL="182880" lvl="0" indent="-1803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E0000"/>
              </a:buClr>
              <a:buSzPts val="1400"/>
              <a:buFont typeface="Sarabun Light"/>
              <a:buChar char="●"/>
            </a:pPr>
            <a:r>
              <a:rPr lang="en">
                <a:solidFill>
                  <a:srgbClr val="FE0000"/>
                </a:solidFill>
                <a:latin typeface="Sarabun Light"/>
                <a:ea typeface="Sarabun Light"/>
                <a:cs typeface="Sarabun Light"/>
                <a:sym typeface="Sarabun Light"/>
              </a:rPr>
              <a:t>การได้มาซึ่งข้อมูลในการพัฒนา</a:t>
            </a:r>
            <a:br>
              <a:rPr lang="en">
                <a:solidFill>
                  <a:srgbClr val="FE0000"/>
                </a:solidFill>
                <a:latin typeface="Sarabun Light"/>
                <a:ea typeface="Sarabun Light"/>
                <a:cs typeface="Sarabun Light"/>
                <a:sym typeface="Sarabun Light"/>
              </a:rPr>
            </a:br>
            <a:r>
              <a:rPr lang="en">
                <a:solidFill>
                  <a:srgbClr val="FE0000"/>
                </a:solidFill>
                <a:latin typeface="Sarabun Light"/>
                <a:ea typeface="Sarabun Light"/>
                <a:cs typeface="Sarabun Light"/>
                <a:sym typeface="Sarabun Light"/>
              </a:rPr>
              <a:t>ปรับปรุงผู้เรียนเป็นรายบุคคล</a:t>
            </a:r>
            <a:endParaRPr>
              <a:solidFill>
                <a:srgbClr val="FE0000"/>
              </a:solidFill>
              <a:latin typeface="Sarabun Light"/>
              <a:ea typeface="Sarabun Light"/>
              <a:cs typeface="Sarabun Light"/>
              <a:sym typeface="Sarabun Light"/>
            </a:endParaRPr>
          </a:p>
          <a:p>
            <a:pPr marL="182880" lvl="0" indent="-18034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FE0000"/>
              </a:buClr>
              <a:buSzPts val="1400"/>
              <a:buFont typeface="Sarabun Light"/>
              <a:buChar char="●"/>
            </a:pPr>
            <a:r>
              <a:rPr lang="en">
                <a:solidFill>
                  <a:srgbClr val="FE0000"/>
                </a:solidFill>
                <a:latin typeface="Sarabun Light"/>
                <a:ea typeface="Sarabun Light"/>
                <a:cs typeface="Sarabun Light"/>
                <a:sym typeface="Sarabun Light"/>
              </a:rPr>
              <a:t>การได้มาซึ่งการปรับเปลี่ยนวิธีการสอน</a:t>
            </a:r>
            <a:br>
              <a:rPr lang="en">
                <a:solidFill>
                  <a:srgbClr val="FE0000"/>
                </a:solidFill>
                <a:latin typeface="Sarabun Light"/>
                <a:ea typeface="Sarabun Light"/>
                <a:cs typeface="Sarabun Light"/>
                <a:sym typeface="Sarabun Light"/>
              </a:rPr>
            </a:br>
            <a:r>
              <a:rPr lang="en">
                <a:solidFill>
                  <a:srgbClr val="FE0000"/>
                </a:solidFill>
                <a:latin typeface="Sarabun Light"/>
                <a:ea typeface="Sarabun Light"/>
                <a:cs typeface="Sarabun Light"/>
                <a:sym typeface="Sarabun Light"/>
              </a:rPr>
              <a:t>ของครูเพื่อแก้ไขปัญหาการเรียนรู้ของ</a:t>
            </a:r>
            <a:br>
              <a:rPr lang="en">
                <a:solidFill>
                  <a:srgbClr val="FE0000"/>
                </a:solidFill>
                <a:latin typeface="Sarabun Light"/>
                <a:ea typeface="Sarabun Light"/>
                <a:cs typeface="Sarabun Light"/>
                <a:sym typeface="Sarabun Light"/>
              </a:rPr>
            </a:br>
            <a:r>
              <a:rPr lang="en">
                <a:solidFill>
                  <a:srgbClr val="FE0000"/>
                </a:solidFill>
                <a:latin typeface="Sarabun Light"/>
                <a:ea typeface="Sarabun Light"/>
                <a:cs typeface="Sarabun Light"/>
                <a:sym typeface="Sarabun Light"/>
              </a:rPr>
              <a:t>ผู้เรียน </a:t>
            </a:r>
            <a:endParaRPr>
              <a:solidFill>
                <a:srgbClr val="FE0000"/>
              </a:solidFill>
              <a:latin typeface="Sarabun Light"/>
              <a:ea typeface="Sarabun Light"/>
              <a:cs typeface="Sarabun Light"/>
              <a:sym typeface="Sarabun Light"/>
            </a:endParaRPr>
          </a:p>
        </p:txBody>
      </p:sp>
      <p:sp>
        <p:nvSpPr>
          <p:cNvPr id="235" name="Google Shape;235;p36"/>
          <p:cNvSpPr/>
          <p:nvPr/>
        </p:nvSpPr>
        <p:spPr>
          <a:xfrm>
            <a:off x="5273450" y="1670150"/>
            <a:ext cx="3291900" cy="462900"/>
          </a:xfrm>
          <a:prstGeom prst="rect">
            <a:avLst/>
          </a:prstGeom>
          <a:solidFill>
            <a:srgbClr val="FE0000"/>
          </a:solidFill>
          <a:ln w="9525" cap="flat" cmpd="sng">
            <a:solidFill>
              <a:srgbClr val="F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สิ่งที่ควรจะเป็น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36" name="Google Shape;236;p36"/>
          <p:cNvSpPr txBox="1">
            <a:spLocks noGrp="1"/>
          </p:cNvSpPr>
          <p:nvPr>
            <p:ph type="title"/>
          </p:nvPr>
        </p:nvSpPr>
        <p:spPr>
          <a:xfrm>
            <a:off x="274400" y="548640"/>
            <a:ext cx="78447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1E555C"/>
                </a:solidFill>
                <a:latin typeface="Sarabun Medium"/>
                <a:ea typeface="Sarabun Medium"/>
                <a:cs typeface="Sarabun Medium"/>
                <a:sym typeface="Sarabun Medium"/>
              </a:rPr>
              <a:t>มุมมองเกี่ยวกับคะแนน O-NET</a:t>
            </a:r>
            <a:endParaRPr sz="2400">
              <a:solidFill>
                <a:srgbClr val="1E555C"/>
              </a:solidFill>
              <a:latin typeface="Sarabun Medium"/>
              <a:ea typeface="Sarabun Medium"/>
              <a:cs typeface="Sarabun Medium"/>
              <a:sym typeface="Sarabun Medium"/>
            </a:endParaRPr>
          </a:p>
        </p:txBody>
      </p:sp>
      <p:sp>
        <p:nvSpPr>
          <p:cNvPr id="237" name="Google Shape;237;p36"/>
          <p:cNvSpPr/>
          <p:nvPr/>
        </p:nvSpPr>
        <p:spPr>
          <a:xfrm rot="8100000">
            <a:off x="4178552" y="2345827"/>
            <a:ext cx="574454" cy="574666"/>
          </a:xfrm>
          <a:prstGeom prst="halfFrame">
            <a:avLst>
              <a:gd name="adj1" fmla="val 0"/>
              <a:gd name="adj2" fmla="val 0"/>
            </a:avLst>
          </a:prstGeom>
          <a:solidFill>
            <a:schemeClr val="lt2"/>
          </a:solidFill>
          <a:ln w="19050" cap="flat" cmpd="sng">
            <a:solidFill>
              <a:srgbClr val="1E55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8" name="Google Shape;238;p36"/>
          <p:cNvCxnSpPr/>
          <p:nvPr/>
        </p:nvCxnSpPr>
        <p:spPr>
          <a:xfrm>
            <a:off x="269250" y="4812243"/>
            <a:ext cx="8605500" cy="0"/>
          </a:xfrm>
          <a:prstGeom prst="straightConnector1">
            <a:avLst/>
          </a:prstGeom>
          <a:noFill/>
          <a:ln w="9525" cap="flat" cmpd="sng">
            <a:solidFill>
              <a:srgbClr val="C7D5D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9" name="Google Shape;239;p36"/>
          <p:cNvSpPr txBox="1">
            <a:spLocks noGrp="1"/>
          </p:cNvSpPr>
          <p:nvPr>
            <p:ph type="title"/>
          </p:nvPr>
        </p:nvSpPr>
        <p:spPr>
          <a:xfrm>
            <a:off x="274400" y="4868941"/>
            <a:ext cx="5766600" cy="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1E555C"/>
                </a:solidFill>
                <a:latin typeface="Sarabun SemiBold"/>
                <a:ea typeface="Sarabun SemiBold"/>
                <a:cs typeface="Sarabun SemiBold"/>
                <a:sym typeface="Sarabun SemiBold"/>
              </a:rPr>
              <a:t>The challenges to quality educational leadership in Thailand</a:t>
            </a:r>
            <a:r>
              <a:rPr lang="en" sz="600">
                <a:solidFill>
                  <a:srgbClr val="1E555C"/>
                </a:solidFill>
                <a:latin typeface="Sarabun Light"/>
                <a:ea typeface="Sarabun Light"/>
                <a:cs typeface="Sarabun Light"/>
                <a:sym typeface="Sarabun Light"/>
              </a:rPr>
              <a:t>  Copyright © 2021 by The Asia Foundation Thailand</a:t>
            </a:r>
            <a:endParaRPr sz="600">
              <a:solidFill>
                <a:srgbClr val="1E555C"/>
              </a:solidFill>
              <a:latin typeface="Sarabun Light"/>
              <a:ea typeface="Sarabun Light"/>
              <a:cs typeface="Sarabun Light"/>
              <a:sym typeface="Sarabun Ligh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7"/>
          <p:cNvSpPr txBox="1">
            <a:spLocks noGrp="1"/>
          </p:cNvSpPr>
          <p:nvPr>
            <p:ph type="body" idx="4294967295"/>
          </p:nvPr>
        </p:nvSpPr>
        <p:spPr>
          <a:xfrm>
            <a:off x="628650" y="1512454"/>
            <a:ext cx="7886700" cy="23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182880" lvl="0" indent="-2057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E555C"/>
              </a:buClr>
              <a:buSzPts val="1800"/>
              <a:buFont typeface="Sarabun"/>
              <a:buChar char="●"/>
            </a:pPr>
            <a:r>
              <a:rPr lang="en" sz="14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ขาดความมั่นใจในการนิเทศติดตามการสอนของครู</a:t>
            </a:r>
            <a:endParaRPr sz="14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182880" lvl="0" indent="-20574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E555C"/>
              </a:buClr>
              <a:buSzPts val="1800"/>
              <a:buFont typeface="Sarabun"/>
              <a:buChar char="●"/>
            </a:pPr>
            <a:r>
              <a:rPr lang="en" sz="14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พึ่งพาการทำหน้าที่ของศึกษานิเทศก์ในการให้ข้อเสนอแนะติดตามการสอนของครู</a:t>
            </a:r>
            <a:endParaRPr sz="14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182880" lvl="0" indent="-20574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E555C"/>
              </a:buClr>
              <a:buSzPts val="1800"/>
              <a:buFont typeface="Sarabun"/>
              <a:buChar char="●"/>
            </a:pPr>
            <a:r>
              <a:rPr lang="en" sz="14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ขาดทรัพยากรในการพัฒนาโรงเรียน ใช้เวลาส่วนใหญ่ในการขอความช่วยเหลือด้านทรัพยากร</a:t>
            </a:r>
            <a:br>
              <a:rPr lang="en" sz="14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</a:br>
            <a:r>
              <a:rPr lang="en" sz="14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จากชุมชน วัด และหน่วยงานต้นสังกัด เขตพื้นที่โดยเฉพาะ โรงเรียนขนาดเล็ก </a:t>
            </a:r>
            <a:endParaRPr sz="14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182880" lvl="0" indent="-20574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E555C"/>
              </a:buClr>
              <a:buSzPts val="1800"/>
              <a:buFont typeface="Sarabun"/>
              <a:buChar char="●"/>
            </a:pPr>
            <a:r>
              <a:rPr lang="en" sz="14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มีข้อจำกัดในจำนวนและคุณภาพการสอนของครูโดยเฉพาะโรงเรียนขนาดเล็ก</a:t>
            </a:r>
            <a:endParaRPr sz="14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182880" lvl="0" indent="-20574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1E555C"/>
              </a:buClr>
              <a:buSzPts val="1800"/>
              <a:buFont typeface="Sarabun"/>
              <a:buChar char="●"/>
            </a:pPr>
            <a:r>
              <a:rPr lang="en" sz="14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ความสามารถในการบริหารจัดการความร่วมมือระหว่างครูในโรงเรียน </a:t>
            </a:r>
            <a:endParaRPr sz="14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245" name="Google Shape;245;p37"/>
          <p:cNvSpPr txBox="1">
            <a:spLocks noGrp="1"/>
          </p:cNvSpPr>
          <p:nvPr>
            <p:ph type="title" idx="4294967295"/>
          </p:nvPr>
        </p:nvSpPr>
        <p:spPr>
          <a:xfrm>
            <a:off x="274400" y="236575"/>
            <a:ext cx="3622200" cy="2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1200">
                <a:solidFill>
                  <a:srgbClr val="1E555C"/>
                </a:solidFill>
                <a:latin typeface="Sarabun Light"/>
                <a:ea typeface="Sarabun Light"/>
                <a:cs typeface="Sarabun Light"/>
                <a:sym typeface="Sarabun Light"/>
              </a:rPr>
              <a:t>ส่วนที่ 2: จากทฤษฎีสู่ปฏิบัติ</a:t>
            </a:r>
            <a:endParaRPr sz="1200">
              <a:solidFill>
                <a:srgbClr val="1E555C"/>
              </a:solidFill>
              <a:latin typeface="Sarabun Light"/>
              <a:ea typeface="Sarabun Light"/>
              <a:cs typeface="Sarabun Light"/>
              <a:sym typeface="Sarabun Light"/>
            </a:endParaRPr>
          </a:p>
        </p:txBody>
      </p:sp>
      <p:sp>
        <p:nvSpPr>
          <p:cNvPr id="246" name="Google Shape;246;p37"/>
          <p:cNvSpPr txBox="1">
            <a:spLocks noGrp="1"/>
          </p:cNvSpPr>
          <p:nvPr>
            <p:ph type="title" idx="4294967295"/>
          </p:nvPr>
        </p:nvSpPr>
        <p:spPr>
          <a:xfrm>
            <a:off x="274400" y="548640"/>
            <a:ext cx="78447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1E555C"/>
                </a:solidFill>
                <a:latin typeface="Sarabun Medium"/>
                <a:ea typeface="Sarabun Medium"/>
                <a:cs typeface="Sarabun Medium"/>
                <a:sym typeface="Sarabun Medium"/>
              </a:rPr>
              <a:t>ข้อจำกัดของการเป็นผู้นำทางวิชาการ</a:t>
            </a:r>
            <a:endParaRPr sz="2400">
              <a:solidFill>
                <a:srgbClr val="1E555C"/>
              </a:solidFill>
              <a:latin typeface="Sarabun Medium"/>
              <a:ea typeface="Sarabun Medium"/>
              <a:cs typeface="Sarabun Medium"/>
              <a:sym typeface="Sarabun Medium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55C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8"/>
          <p:cNvSpPr txBox="1">
            <a:spLocks noGrp="1"/>
          </p:cNvSpPr>
          <p:nvPr>
            <p:ph type="title"/>
          </p:nvPr>
        </p:nvSpPr>
        <p:spPr>
          <a:xfrm>
            <a:off x="548646" y="2056200"/>
            <a:ext cx="788670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>
                <a:solidFill>
                  <a:schemeClr val="lt1"/>
                </a:solidFill>
                <a:latin typeface="Sarabun Medium"/>
                <a:ea typeface="Sarabun Medium"/>
                <a:cs typeface="Sarabun Medium"/>
                <a:sym typeface="Sarabun Medium"/>
              </a:rPr>
              <a:t>ความท้าทายต่อความเป็นผู้นำด้านวิชาการของ</a:t>
            </a:r>
            <a:br>
              <a:rPr lang="en">
                <a:solidFill>
                  <a:schemeClr val="lt1"/>
                </a:solidFill>
                <a:latin typeface="Sarabun Medium"/>
                <a:ea typeface="Sarabun Medium"/>
                <a:cs typeface="Sarabun Medium"/>
                <a:sym typeface="Sarabun Medium"/>
              </a:rPr>
            </a:br>
            <a:r>
              <a:rPr lang="en">
                <a:solidFill>
                  <a:schemeClr val="lt1"/>
                </a:solidFill>
                <a:latin typeface="Sarabun Medium"/>
                <a:ea typeface="Sarabun Medium"/>
                <a:cs typeface="Sarabun Medium"/>
                <a:sym typeface="Sarabun Medium"/>
              </a:rPr>
              <a:t>ผอ.รร.สพฐ.</a:t>
            </a:r>
            <a:endParaRPr>
              <a:solidFill>
                <a:schemeClr val="lt1"/>
              </a:solidFill>
              <a:latin typeface="Sarabun Medium"/>
              <a:ea typeface="Sarabun Medium"/>
              <a:cs typeface="Sarabun Medium"/>
              <a:sym typeface="Sarabun Medium"/>
            </a:endParaRPr>
          </a:p>
        </p:txBody>
      </p:sp>
      <p:sp>
        <p:nvSpPr>
          <p:cNvPr id="252" name="Google Shape;252;p38"/>
          <p:cNvSpPr txBox="1">
            <a:spLocks noGrp="1"/>
          </p:cNvSpPr>
          <p:nvPr>
            <p:ph type="title"/>
          </p:nvPr>
        </p:nvSpPr>
        <p:spPr>
          <a:xfrm>
            <a:off x="548645" y="1707500"/>
            <a:ext cx="10527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000">
                <a:solidFill>
                  <a:schemeClr val="lt1"/>
                </a:solidFill>
                <a:latin typeface="Sarabun ExtraLight"/>
                <a:ea typeface="Sarabun ExtraLight"/>
                <a:cs typeface="Sarabun ExtraLight"/>
                <a:sym typeface="Sarabun ExtraLight"/>
              </a:rPr>
              <a:t>ส่วนที่ 3: </a:t>
            </a:r>
            <a:endParaRPr sz="2000">
              <a:solidFill>
                <a:schemeClr val="lt1"/>
              </a:solidFill>
              <a:latin typeface="Sarabun ExtraLight"/>
              <a:ea typeface="Sarabun ExtraLight"/>
              <a:cs typeface="Sarabun ExtraLight"/>
              <a:sym typeface="Sarabun ExtraLight"/>
            </a:endParaRPr>
          </a:p>
        </p:txBody>
      </p:sp>
      <p:sp>
        <p:nvSpPr>
          <p:cNvPr id="253" name="Google Shape;253;p38"/>
          <p:cNvSpPr txBox="1"/>
          <p:nvPr/>
        </p:nvSpPr>
        <p:spPr>
          <a:xfrm>
            <a:off x="548650" y="4471225"/>
            <a:ext cx="2376300" cy="2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The challenges to quality </a:t>
            </a:r>
            <a:endParaRPr sz="800">
              <a:solidFill>
                <a:srgbClr val="FFFFFF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educational leadership in Thailand</a:t>
            </a:r>
            <a:endParaRPr sz="800">
              <a:solidFill>
                <a:srgbClr val="FFFFFF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9"/>
          <p:cNvSpPr txBox="1">
            <a:spLocks noGrp="1"/>
          </p:cNvSpPr>
          <p:nvPr>
            <p:ph type="title" idx="4294967295"/>
          </p:nvPr>
        </p:nvSpPr>
        <p:spPr>
          <a:xfrm>
            <a:off x="274400" y="548640"/>
            <a:ext cx="78447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1E555C"/>
                </a:solidFill>
                <a:latin typeface="Sarabun Medium"/>
                <a:ea typeface="Sarabun Medium"/>
                <a:cs typeface="Sarabun Medium"/>
                <a:sym typeface="Sarabun Medium"/>
              </a:rPr>
              <a:t>ความเป็นผู้นำของผู้บริหารการศึกษาตามทฤษฎี</a:t>
            </a:r>
            <a:endParaRPr sz="2400">
              <a:solidFill>
                <a:srgbClr val="1E555C"/>
              </a:solidFill>
              <a:latin typeface="Sarabun Medium"/>
              <a:ea typeface="Sarabun Medium"/>
              <a:cs typeface="Sarabun Medium"/>
              <a:sym typeface="Sarabun Medium"/>
            </a:endParaRPr>
          </a:p>
        </p:txBody>
      </p:sp>
      <p:sp>
        <p:nvSpPr>
          <p:cNvPr id="259" name="Google Shape;259;p39"/>
          <p:cNvSpPr txBox="1">
            <a:spLocks noGrp="1"/>
          </p:cNvSpPr>
          <p:nvPr>
            <p:ph type="title" idx="4294967295"/>
          </p:nvPr>
        </p:nvSpPr>
        <p:spPr>
          <a:xfrm>
            <a:off x="274400" y="236575"/>
            <a:ext cx="5421600" cy="2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1200">
                <a:solidFill>
                  <a:srgbClr val="1E555C"/>
                </a:solidFill>
                <a:latin typeface="Sarabun Light"/>
                <a:ea typeface="Sarabun Light"/>
                <a:cs typeface="Sarabun Light"/>
                <a:sym typeface="Sarabun Light"/>
              </a:rPr>
              <a:t>ส่วนที่ 3: ความท้าทายต่อความเป็นผู้นำด้านวิชาการของผอ.รร.สพฐ.</a:t>
            </a:r>
            <a:endParaRPr sz="1200">
              <a:solidFill>
                <a:srgbClr val="1E555C"/>
              </a:solidFill>
              <a:latin typeface="Sarabun Light"/>
              <a:ea typeface="Sarabun Light"/>
              <a:cs typeface="Sarabun Light"/>
              <a:sym typeface="Sarabun Light"/>
            </a:endParaRPr>
          </a:p>
        </p:txBody>
      </p:sp>
      <p:sp>
        <p:nvSpPr>
          <p:cNvPr id="260" name="Google Shape;260;p39"/>
          <p:cNvSpPr txBox="1"/>
          <p:nvPr/>
        </p:nvSpPr>
        <p:spPr>
          <a:xfrm>
            <a:off x="4050150" y="3613975"/>
            <a:ext cx="1043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Cuban 1988</a:t>
            </a:r>
            <a:endParaRPr sz="8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261" name="Google Shape;261;p39"/>
          <p:cNvSpPr txBox="1"/>
          <p:nvPr/>
        </p:nvSpPr>
        <p:spPr>
          <a:xfrm>
            <a:off x="547875" y="4099700"/>
            <a:ext cx="8048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“ผู้นำทางวิชาการจะต้องมีส่วนผสมของบทบาททั้งสามนี้อย่างพอเหมาะ”</a:t>
            </a:r>
            <a:endParaRPr sz="16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262" name="Google Shape;262;p39"/>
          <p:cNvSpPr/>
          <p:nvPr/>
        </p:nvSpPr>
        <p:spPr>
          <a:xfrm>
            <a:off x="3490275" y="1272738"/>
            <a:ext cx="2163300" cy="2163300"/>
          </a:xfrm>
          <a:prstGeom prst="pie">
            <a:avLst>
              <a:gd name="adj1" fmla="val 8836264"/>
              <a:gd name="adj2" fmla="val 16200000"/>
            </a:avLst>
          </a:prstGeom>
          <a:solidFill>
            <a:srgbClr val="C1E4DB"/>
          </a:solidFill>
          <a:ln w="9525" cap="flat" cmpd="sng">
            <a:solidFill>
              <a:srgbClr val="1E55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9"/>
          <p:cNvSpPr/>
          <p:nvPr/>
        </p:nvSpPr>
        <p:spPr>
          <a:xfrm flipH="1">
            <a:off x="3490400" y="1272738"/>
            <a:ext cx="2163300" cy="2163300"/>
          </a:xfrm>
          <a:prstGeom prst="pie">
            <a:avLst>
              <a:gd name="adj1" fmla="val 8836264"/>
              <a:gd name="adj2" fmla="val 16200000"/>
            </a:avLst>
          </a:prstGeom>
          <a:solidFill>
            <a:srgbClr val="FFF2CC"/>
          </a:solidFill>
          <a:ln w="9525" cap="flat" cmpd="sng">
            <a:solidFill>
              <a:srgbClr val="1E55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9"/>
          <p:cNvSpPr/>
          <p:nvPr/>
        </p:nvSpPr>
        <p:spPr>
          <a:xfrm flipH="1">
            <a:off x="3490400" y="1272738"/>
            <a:ext cx="2163300" cy="2163300"/>
          </a:xfrm>
          <a:prstGeom prst="pie">
            <a:avLst>
              <a:gd name="adj1" fmla="val 1958810"/>
              <a:gd name="adj2" fmla="val 8826928"/>
            </a:avLst>
          </a:prstGeom>
          <a:solidFill>
            <a:srgbClr val="CFE2F3"/>
          </a:solidFill>
          <a:ln w="9525" cap="flat" cmpd="sng">
            <a:solidFill>
              <a:srgbClr val="1E55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9"/>
          <p:cNvSpPr txBox="1"/>
          <p:nvPr/>
        </p:nvSpPr>
        <p:spPr>
          <a:xfrm>
            <a:off x="4572250" y="1790075"/>
            <a:ext cx="108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การเมือง</a:t>
            </a:r>
            <a:endParaRPr sz="12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266" name="Google Shape;266;p39"/>
          <p:cNvSpPr txBox="1"/>
          <p:nvPr/>
        </p:nvSpPr>
        <p:spPr>
          <a:xfrm>
            <a:off x="3490400" y="1790075"/>
            <a:ext cx="10815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การบริหาร</a:t>
            </a:r>
            <a:endParaRPr sz="12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จัดการ</a:t>
            </a:r>
            <a:endParaRPr sz="12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267" name="Google Shape;267;p39"/>
          <p:cNvSpPr txBox="1"/>
          <p:nvPr/>
        </p:nvSpPr>
        <p:spPr>
          <a:xfrm>
            <a:off x="3936350" y="2758313"/>
            <a:ext cx="1271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งานวิชาการ</a:t>
            </a:r>
            <a:endParaRPr sz="12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0"/>
          <p:cNvSpPr txBox="1">
            <a:spLocks noGrp="1"/>
          </p:cNvSpPr>
          <p:nvPr>
            <p:ph type="title" idx="4294967295"/>
          </p:nvPr>
        </p:nvSpPr>
        <p:spPr>
          <a:xfrm>
            <a:off x="274400" y="548640"/>
            <a:ext cx="78447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1E555C"/>
                </a:solidFill>
                <a:latin typeface="Sarabun Medium"/>
                <a:ea typeface="Sarabun Medium"/>
                <a:cs typeface="Sarabun Medium"/>
                <a:sym typeface="Sarabun Medium"/>
              </a:rPr>
              <a:t>ความเป็นผู้นำของผู้บริหารการศึกษาตามสภาพความเป็นจริง</a:t>
            </a:r>
            <a:endParaRPr sz="2400">
              <a:solidFill>
                <a:srgbClr val="1E555C"/>
              </a:solidFill>
              <a:latin typeface="Sarabun Medium"/>
              <a:ea typeface="Sarabun Medium"/>
              <a:cs typeface="Sarabun Medium"/>
              <a:sym typeface="Sarabun Medium"/>
            </a:endParaRPr>
          </a:p>
        </p:txBody>
      </p:sp>
      <p:sp>
        <p:nvSpPr>
          <p:cNvPr id="273" name="Google Shape;273;p40"/>
          <p:cNvSpPr txBox="1">
            <a:spLocks noGrp="1"/>
          </p:cNvSpPr>
          <p:nvPr>
            <p:ph type="title" idx="4294967295"/>
          </p:nvPr>
        </p:nvSpPr>
        <p:spPr>
          <a:xfrm>
            <a:off x="274400" y="236575"/>
            <a:ext cx="5421600" cy="2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1200">
                <a:solidFill>
                  <a:srgbClr val="1E555C"/>
                </a:solidFill>
                <a:latin typeface="Sarabun Light"/>
                <a:ea typeface="Sarabun Light"/>
                <a:cs typeface="Sarabun Light"/>
                <a:sym typeface="Sarabun Light"/>
              </a:rPr>
              <a:t>ส่วนที่ 3: ความท้าทายต่อความเป็นผู้นำด้านวิชาการของผอ.รร.สพฐ.</a:t>
            </a:r>
            <a:endParaRPr sz="1200">
              <a:solidFill>
                <a:srgbClr val="1E555C"/>
              </a:solidFill>
              <a:latin typeface="Sarabun Light"/>
              <a:ea typeface="Sarabun Light"/>
              <a:cs typeface="Sarabun Light"/>
              <a:sym typeface="Sarabun Light"/>
            </a:endParaRPr>
          </a:p>
        </p:txBody>
      </p:sp>
      <p:sp>
        <p:nvSpPr>
          <p:cNvPr id="274" name="Google Shape;274;p40"/>
          <p:cNvSpPr txBox="1"/>
          <p:nvPr/>
        </p:nvSpPr>
        <p:spPr>
          <a:xfrm>
            <a:off x="4050150" y="3613975"/>
            <a:ext cx="1043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Cuban 1988</a:t>
            </a:r>
            <a:endParaRPr sz="8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275" name="Google Shape;275;p40"/>
          <p:cNvSpPr txBox="1"/>
          <p:nvPr/>
        </p:nvSpPr>
        <p:spPr>
          <a:xfrm>
            <a:off x="3537475" y="4099700"/>
            <a:ext cx="2068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“รู้อะไรไม่สู้รู้จักกัน”</a:t>
            </a:r>
            <a:endParaRPr sz="16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276" name="Google Shape;276;p40"/>
          <p:cNvSpPr/>
          <p:nvPr/>
        </p:nvSpPr>
        <p:spPr>
          <a:xfrm>
            <a:off x="3490275" y="1272738"/>
            <a:ext cx="2163300" cy="2163300"/>
          </a:xfrm>
          <a:prstGeom prst="pie">
            <a:avLst>
              <a:gd name="adj1" fmla="val 8836264"/>
              <a:gd name="adj2" fmla="val 16200000"/>
            </a:avLst>
          </a:prstGeom>
          <a:solidFill>
            <a:srgbClr val="C1E4DB"/>
          </a:solidFill>
          <a:ln w="9525" cap="flat" cmpd="sng">
            <a:solidFill>
              <a:srgbClr val="1E55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40"/>
          <p:cNvSpPr/>
          <p:nvPr/>
        </p:nvSpPr>
        <p:spPr>
          <a:xfrm flipH="1">
            <a:off x="3490400" y="1272738"/>
            <a:ext cx="2163300" cy="2163300"/>
          </a:xfrm>
          <a:prstGeom prst="pie">
            <a:avLst>
              <a:gd name="adj1" fmla="val 5429049"/>
              <a:gd name="adj2" fmla="val 16200000"/>
            </a:avLst>
          </a:prstGeom>
          <a:solidFill>
            <a:srgbClr val="FFF2CC"/>
          </a:solidFill>
          <a:ln w="9525" cap="flat" cmpd="sng">
            <a:solidFill>
              <a:srgbClr val="1E55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40"/>
          <p:cNvSpPr/>
          <p:nvPr/>
        </p:nvSpPr>
        <p:spPr>
          <a:xfrm flipH="1">
            <a:off x="3490400" y="1272738"/>
            <a:ext cx="2163300" cy="2163300"/>
          </a:xfrm>
          <a:prstGeom prst="pie">
            <a:avLst>
              <a:gd name="adj1" fmla="val 1958810"/>
              <a:gd name="adj2" fmla="val 5429173"/>
            </a:avLst>
          </a:prstGeom>
          <a:solidFill>
            <a:srgbClr val="CFE2F3"/>
          </a:solidFill>
          <a:ln w="9525" cap="flat" cmpd="sng">
            <a:solidFill>
              <a:srgbClr val="1E55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40"/>
          <p:cNvSpPr txBox="1"/>
          <p:nvPr/>
        </p:nvSpPr>
        <p:spPr>
          <a:xfrm>
            <a:off x="4572250" y="1790075"/>
            <a:ext cx="108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การเมือง</a:t>
            </a:r>
            <a:endParaRPr sz="12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280" name="Google Shape;280;p40"/>
          <p:cNvSpPr txBox="1"/>
          <p:nvPr/>
        </p:nvSpPr>
        <p:spPr>
          <a:xfrm>
            <a:off x="3490400" y="1790075"/>
            <a:ext cx="10815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การบริหาร</a:t>
            </a:r>
            <a:endParaRPr sz="12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จัดการ</a:t>
            </a:r>
            <a:endParaRPr sz="12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281" name="Google Shape;281;p40"/>
          <p:cNvSpPr txBox="1"/>
          <p:nvPr/>
        </p:nvSpPr>
        <p:spPr>
          <a:xfrm>
            <a:off x="3525450" y="2808213"/>
            <a:ext cx="1271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งานวิชาการ</a:t>
            </a:r>
            <a:endParaRPr sz="12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pic>
        <p:nvPicPr>
          <p:cNvPr id="282" name="Google Shape;28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9354" y="2953476"/>
            <a:ext cx="94991" cy="3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38789" y="4189025"/>
            <a:ext cx="116932" cy="401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23235" y="3396625"/>
            <a:ext cx="255305" cy="431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5" name="Google Shape;285;p40"/>
          <p:cNvCxnSpPr/>
          <p:nvPr/>
        </p:nvCxnSpPr>
        <p:spPr>
          <a:xfrm>
            <a:off x="7597255" y="3895163"/>
            <a:ext cx="0" cy="245100"/>
          </a:xfrm>
          <a:prstGeom prst="straightConnector1">
            <a:avLst/>
          </a:prstGeom>
          <a:noFill/>
          <a:ln w="9525" cap="flat" cmpd="sng">
            <a:solidFill>
              <a:srgbClr val="1E555C"/>
            </a:solidFill>
            <a:prstDash val="solid"/>
            <a:round/>
            <a:headEnd type="none" w="med" len="med"/>
            <a:tailEnd type="stealth" w="med" len="med"/>
          </a:ln>
        </p:spPr>
      </p:cxnSp>
      <p:pic>
        <p:nvPicPr>
          <p:cNvPr id="286" name="Google Shape;286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16060" y="3396625"/>
            <a:ext cx="255305" cy="43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84875" y="1711343"/>
            <a:ext cx="1081501" cy="73916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40"/>
          <p:cNvSpPr/>
          <p:nvPr/>
        </p:nvSpPr>
        <p:spPr>
          <a:xfrm>
            <a:off x="869225" y="1272750"/>
            <a:ext cx="1912800" cy="336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1E55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ทรัพยากร</a:t>
            </a:r>
            <a:endParaRPr sz="12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289" name="Google Shape;289;p40"/>
          <p:cNvSpPr/>
          <p:nvPr/>
        </p:nvSpPr>
        <p:spPr>
          <a:xfrm>
            <a:off x="6620450" y="1272750"/>
            <a:ext cx="1912800" cy="336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1E55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ความก้าวหน้าทางการงาน</a:t>
            </a:r>
            <a:endParaRPr sz="12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290" name="Google Shape;290;p40"/>
          <p:cNvSpPr/>
          <p:nvPr/>
        </p:nvSpPr>
        <p:spPr>
          <a:xfrm>
            <a:off x="6620450" y="2488838"/>
            <a:ext cx="1912800" cy="336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1E55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คำสั่งหลายขั้นตอน</a:t>
            </a:r>
            <a:endParaRPr sz="12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grpSp>
        <p:nvGrpSpPr>
          <p:cNvPr id="291" name="Google Shape;291;p40"/>
          <p:cNvGrpSpPr/>
          <p:nvPr/>
        </p:nvGrpSpPr>
        <p:grpSpPr>
          <a:xfrm>
            <a:off x="6859175" y="1706353"/>
            <a:ext cx="1476163" cy="536747"/>
            <a:chOff x="6640900" y="1524228"/>
            <a:chExt cx="1476163" cy="536747"/>
          </a:xfrm>
        </p:grpSpPr>
        <p:sp>
          <p:nvSpPr>
            <p:cNvPr id="292" name="Google Shape;292;p40"/>
            <p:cNvSpPr/>
            <p:nvPr/>
          </p:nvSpPr>
          <p:spPr>
            <a:xfrm rot="10800000" flipH="1">
              <a:off x="6640900" y="1971575"/>
              <a:ext cx="245700" cy="89400"/>
            </a:xfrm>
            <a:prstGeom prst="corner">
              <a:avLst>
                <a:gd name="adj1" fmla="val 0"/>
                <a:gd name="adj2" fmla="val 0"/>
              </a:avLst>
            </a:prstGeom>
            <a:solidFill>
              <a:schemeClr val="lt2"/>
            </a:solidFill>
            <a:ln w="19050" cap="flat" cmpd="sng">
              <a:solidFill>
                <a:srgbClr val="1E55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0"/>
            <p:cNvSpPr/>
            <p:nvPr/>
          </p:nvSpPr>
          <p:spPr>
            <a:xfrm rot="10800000" flipH="1">
              <a:off x="6886600" y="1882059"/>
              <a:ext cx="245700" cy="89400"/>
            </a:xfrm>
            <a:prstGeom prst="corner">
              <a:avLst>
                <a:gd name="adj1" fmla="val 0"/>
                <a:gd name="adj2" fmla="val 0"/>
              </a:avLst>
            </a:prstGeom>
            <a:solidFill>
              <a:schemeClr val="lt2"/>
            </a:solidFill>
            <a:ln w="19050" cap="flat" cmpd="sng">
              <a:solidFill>
                <a:srgbClr val="1E55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0"/>
            <p:cNvSpPr/>
            <p:nvPr/>
          </p:nvSpPr>
          <p:spPr>
            <a:xfrm rot="10800000" flipH="1">
              <a:off x="7132300" y="1792544"/>
              <a:ext cx="245700" cy="89400"/>
            </a:xfrm>
            <a:prstGeom prst="corner">
              <a:avLst>
                <a:gd name="adj1" fmla="val 0"/>
                <a:gd name="adj2" fmla="val 0"/>
              </a:avLst>
            </a:prstGeom>
            <a:solidFill>
              <a:schemeClr val="lt2"/>
            </a:solidFill>
            <a:ln w="19050" cap="flat" cmpd="sng">
              <a:solidFill>
                <a:srgbClr val="1E55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0"/>
            <p:cNvSpPr/>
            <p:nvPr/>
          </p:nvSpPr>
          <p:spPr>
            <a:xfrm rot="10800000" flipH="1">
              <a:off x="7378000" y="1703028"/>
              <a:ext cx="245700" cy="89400"/>
            </a:xfrm>
            <a:prstGeom prst="corner">
              <a:avLst>
                <a:gd name="adj1" fmla="val 0"/>
                <a:gd name="adj2" fmla="val 0"/>
              </a:avLst>
            </a:prstGeom>
            <a:solidFill>
              <a:schemeClr val="lt2"/>
            </a:solidFill>
            <a:ln w="19050" cap="flat" cmpd="sng">
              <a:solidFill>
                <a:srgbClr val="1E55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0"/>
            <p:cNvSpPr/>
            <p:nvPr/>
          </p:nvSpPr>
          <p:spPr>
            <a:xfrm rot="10800000" flipH="1">
              <a:off x="7620863" y="1613628"/>
              <a:ext cx="245700" cy="89400"/>
            </a:xfrm>
            <a:prstGeom prst="corner">
              <a:avLst>
                <a:gd name="adj1" fmla="val 0"/>
                <a:gd name="adj2" fmla="val 0"/>
              </a:avLst>
            </a:prstGeom>
            <a:solidFill>
              <a:schemeClr val="lt2"/>
            </a:solidFill>
            <a:ln w="19050" cap="flat" cmpd="sng">
              <a:solidFill>
                <a:srgbClr val="1E55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0"/>
            <p:cNvSpPr/>
            <p:nvPr/>
          </p:nvSpPr>
          <p:spPr>
            <a:xfrm rot="10800000" flipH="1">
              <a:off x="7871363" y="1524228"/>
              <a:ext cx="245700" cy="89400"/>
            </a:xfrm>
            <a:prstGeom prst="corner">
              <a:avLst>
                <a:gd name="adj1" fmla="val 0"/>
                <a:gd name="adj2" fmla="val 0"/>
              </a:avLst>
            </a:prstGeom>
            <a:solidFill>
              <a:schemeClr val="lt2"/>
            </a:solidFill>
            <a:ln w="19050" cap="flat" cmpd="sng">
              <a:solidFill>
                <a:srgbClr val="1E55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98" name="Google Shape;298;p40"/>
          <p:cNvCxnSpPr/>
          <p:nvPr/>
        </p:nvCxnSpPr>
        <p:spPr>
          <a:xfrm rot="10800000" flipH="1">
            <a:off x="6645450" y="1752150"/>
            <a:ext cx="798300" cy="321300"/>
          </a:xfrm>
          <a:prstGeom prst="straightConnector1">
            <a:avLst/>
          </a:prstGeom>
          <a:noFill/>
          <a:ln w="9525" cap="flat" cmpd="sng">
            <a:solidFill>
              <a:srgbClr val="1E555C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99" name="Google Shape;299;p40"/>
          <p:cNvSpPr/>
          <p:nvPr/>
        </p:nvSpPr>
        <p:spPr>
          <a:xfrm>
            <a:off x="869225" y="2824875"/>
            <a:ext cx="1912800" cy="336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1E55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บริหารจัดการคน</a:t>
            </a:r>
            <a:endParaRPr sz="12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pic>
        <p:nvPicPr>
          <p:cNvPr id="300" name="Google Shape;300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98349" y="3288075"/>
            <a:ext cx="654551" cy="704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1"/>
          <p:cNvSpPr/>
          <p:nvPr/>
        </p:nvSpPr>
        <p:spPr>
          <a:xfrm flipH="1">
            <a:off x="6210875" y="2002600"/>
            <a:ext cx="2404200" cy="1100700"/>
          </a:xfrm>
          <a:prstGeom prst="rtTriangle">
            <a:avLst/>
          </a:prstGeom>
          <a:solidFill>
            <a:srgbClr val="C7D5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1"/>
          <p:cNvSpPr txBox="1">
            <a:spLocks noGrp="1"/>
          </p:cNvSpPr>
          <p:nvPr>
            <p:ph type="title" idx="4294967295"/>
          </p:nvPr>
        </p:nvSpPr>
        <p:spPr>
          <a:xfrm>
            <a:off x="274400" y="548640"/>
            <a:ext cx="78447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1E555C"/>
                </a:solidFill>
                <a:latin typeface="Sarabun Medium"/>
                <a:ea typeface="Sarabun Medium"/>
                <a:cs typeface="Sarabun Medium"/>
                <a:sym typeface="Sarabun Medium"/>
              </a:rPr>
              <a:t>ความสัมพันธ์ระหว่างผอ.กับครู</a:t>
            </a:r>
            <a:endParaRPr sz="2400">
              <a:solidFill>
                <a:srgbClr val="1E555C"/>
              </a:solidFill>
              <a:latin typeface="Sarabun Medium"/>
              <a:ea typeface="Sarabun Medium"/>
              <a:cs typeface="Sarabun Medium"/>
              <a:sym typeface="Sarabun Medium"/>
            </a:endParaRPr>
          </a:p>
        </p:txBody>
      </p:sp>
      <p:sp>
        <p:nvSpPr>
          <p:cNvPr id="307" name="Google Shape;307;p41"/>
          <p:cNvSpPr txBox="1">
            <a:spLocks noGrp="1"/>
          </p:cNvSpPr>
          <p:nvPr>
            <p:ph type="title" idx="4294967295"/>
          </p:nvPr>
        </p:nvSpPr>
        <p:spPr>
          <a:xfrm>
            <a:off x="274400" y="236575"/>
            <a:ext cx="5421600" cy="2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1200">
                <a:solidFill>
                  <a:srgbClr val="1E555C"/>
                </a:solidFill>
                <a:latin typeface="Sarabun Light"/>
                <a:ea typeface="Sarabun Light"/>
                <a:cs typeface="Sarabun Light"/>
                <a:sym typeface="Sarabun Light"/>
              </a:rPr>
              <a:t>ส่วนที่ 3: ความท้าทายต่อความเป็นผู้นำด้านวิชาการของผอ.รร.สพฐ.</a:t>
            </a:r>
            <a:endParaRPr sz="1200">
              <a:solidFill>
                <a:srgbClr val="1E555C"/>
              </a:solidFill>
              <a:latin typeface="Sarabun Light"/>
              <a:ea typeface="Sarabun Light"/>
              <a:cs typeface="Sarabun Light"/>
              <a:sym typeface="Sarabun Light"/>
            </a:endParaRPr>
          </a:p>
        </p:txBody>
      </p:sp>
      <p:cxnSp>
        <p:nvCxnSpPr>
          <p:cNvPr id="308" name="Google Shape;308;p41"/>
          <p:cNvCxnSpPr/>
          <p:nvPr/>
        </p:nvCxnSpPr>
        <p:spPr>
          <a:xfrm>
            <a:off x="628175" y="3103125"/>
            <a:ext cx="7986900" cy="0"/>
          </a:xfrm>
          <a:prstGeom prst="straightConnector1">
            <a:avLst/>
          </a:prstGeom>
          <a:noFill/>
          <a:ln w="9525" cap="flat" cmpd="sng">
            <a:solidFill>
              <a:srgbClr val="1E555C"/>
            </a:solidFill>
            <a:prstDash val="solid"/>
            <a:round/>
            <a:headEnd type="oval" w="med" len="med"/>
            <a:tailEnd type="stealth" w="med" len="med"/>
          </a:ln>
        </p:spPr>
      </p:cxnSp>
      <p:sp>
        <p:nvSpPr>
          <p:cNvPr id="309" name="Google Shape;309;p41"/>
          <p:cNvSpPr/>
          <p:nvPr/>
        </p:nvSpPr>
        <p:spPr>
          <a:xfrm>
            <a:off x="1553925" y="3011025"/>
            <a:ext cx="184200" cy="1842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1E55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41"/>
          <p:cNvSpPr/>
          <p:nvPr/>
        </p:nvSpPr>
        <p:spPr>
          <a:xfrm>
            <a:off x="3504575" y="3011025"/>
            <a:ext cx="184200" cy="1842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1E55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1"/>
          <p:cNvSpPr/>
          <p:nvPr/>
        </p:nvSpPr>
        <p:spPr>
          <a:xfrm>
            <a:off x="5455225" y="3011025"/>
            <a:ext cx="184200" cy="1842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1E55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41"/>
          <p:cNvSpPr/>
          <p:nvPr/>
        </p:nvSpPr>
        <p:spPr>
          <a:xfrm>
            <a:off x="7405875" y="3011025"/>
            <a:ext cx="184200" cy="1842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1E55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41"/>
          <p:cNvSpPr txBox="1"/>
          <p:nvPr/>
        </p:nvSpPr>
        <p:spPr>
          <a:xfrm>
            <a:off x="1230225" y="3287325"/>
            <a:ext cx="831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สรรหา</a:t>
            </a:r>
            <a:endParaRPr sz="12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314" name="Google Shape;314;p41"/>
          <p:cNvSpPr txBox="1"/>
          <p:nvPr/>
        </p:nvSpPr>
        <p:spPr>
          <a:xfrm>
            <a:off x="3180875" y="3287325"/>
            <a:ext cx="831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คัดเลือก</a:t>
            </a:r>
            <a:endParaRPr sz="12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315" name="Google Shape;315;p41"/>
          <p:cNvSpPr txBox="1"/>
          <p:nvPr/>
        </p:nvSpPr>
        <p:spPr>
          <a:xfrm>
            <a:off x="5131525" y="3287325"/>
            <a:ext cx="831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ตอบแทน</a:t>
            </a:r>
            <a:endParaRPr sz="12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316" name="Google Shape;316;p41"/>
          <p:cNvSpPr txBox="1"/>
          <p:nvPr/>
        </p:nvSpPr>
        <p:spPr>
          <a:xfrm>
            <a:off x="7082175" y="3287325"/>
            <a:ext cx="831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พัฒนา</a:t>
            </a:r>
            <a:endParaRPr sz="12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2"/>
          <p:cNvSpPr txBox="1">
            <a:spLocks noGrp="1"/>
          </p:cNvSpPr>
          <p:nvPr>
            <p:ph type="title" idx="4294967295"/>
          </p:nvPr>
        </p:nvSpPr>
        <p:spPr>
          <a:xfrm>
            <a:off x="274400" y="548640"/>
            <a:ext cx="78447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1E555C"/>
                </a:solidFill>
                <a:latin typeface="Sarabun Medium"/>
                <a:ea typeface="Sarabun Medium"/>
                <a:cs typeface="Sarabun Medium"/>
                <a:sym typeface="Sarabun Medium"/>
              </a:rPr>
              <a:t>“ไม่มี Model เดียวสำหรับผู้นำทางวิชาการ”</a:t>
            </a:r>
            <a:endParaRPr sz="2400">
              <a:solidFill>
                <a:srgbClr val="1E555C"/>
              </a:solidFill>
              <a:latin typeface="Sarabun Medium"/>
              <a:ea typeface="Sarabun Medium"/>
              <a:cs typeface="Sarabun Medium"/>
              <a:sym typeface="Sarabun Medium"/>
            </a:endParaRPr>
          </a:p>
        </p:txBody>
      </p:sp>
      <p:sp>
        <p:nvSpPr>
          <p:cNvPr id="322" name="Google Shape;322;p42"/>
          <p:cNvSpPr txBox="1">
            <a:spLocks noGrp="1"/>
          </p:cNvSpPr>
          <p:nvPr>
            <p:ph type="title" idx="4294967295"/>
          </p:nvPr>
        </p:nvSpPr>
        <p:spPr>
          <a:xfrm>
            <a:off x="274400" y="236575"/>
            <a:ext cx="5421600" cy="2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1200">
                <a:solidFill>
                  <a:srgbClr val="1E555C"/>
                </a:solidFill>
                <a:latin typeface="Sarabun Light"/>
                <a:ea typeface="Sarabun Light"/>
                <a:cs typeface="Sarabun Light"/>
                <a:sym typeface="Sarabun Light"/>
              </a:rPr>
              <a:t>ส่วนที่ 3: ความท้าทายต่อความเป็นผู้นำด้านวิชาการของผอ.รร.สพฐ.</a:t>
            </a:r>
            <a:endParaRPr sz="1200">
              <a:solidFill>
                <a:srgbClr val="1E555C"/>
              </a:solidFill>
              <a:latin typeface="Sarabun Light"/>
              <a:ea typeface="Sarabun Light"/>
              <a:cs typeface="Sarabun Light"/>
              <a:sym typeface="Sarabun Light"/>
            </a:endParaRPr>
          </a:p>
        </p:txBody>
      </p:sp>
      <p:pic>
        <p:nvPicPr>
          <p:cNvPr id="323" name="Google Shape;32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8951" y="1608799"/>
            <a:ext cx="627550" cy="2365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39154" y="1608798"/>
            <a:ext cx="688430" cy="23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16425" y="1608800"/>
            <a:ext cx="709682" cy="2365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78750" y="1608800"/>
            <a:ext cx="627550" cy="2385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3"/>
          <p:cNvSpPr txBox="1">
            <a:spLocks noGrp="1"/>
          </p:cNvSpPr>
          <p:nvPr>
            <p:ph type="body" idx="4294967295"/>
          </p:nvPr>
        </p:nvSpPr>
        <p:spPr>
          <a:xfrm>
            <a:off x="547925" y="3323975"/>
            <a:ext cx="80481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82880" lvl="0" indent="-19304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1E555C"/>
              </a:buClr>
              <a:buSzPts val="1600"/>
              <a:buFont typeface="Sarabun"/>
              <a:buChar char="●"/>
            </a:pPr>
            <a:r>
              <a:rPr lang="en" sz="16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ผู้นำด้านวิชาการ (Instructional leader) จะต้องมีส่วนผสมของบทบาททั้งสามด้านนี้อย่างพอเหมาะพอดี</a:t>
            </a:r>
            <a:endParaRPr sz="16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332" name="Google Shape;332;p43"/>
          <p:cNvSpPr txBox="1">
            <a:spLocks noGrp="1"/>
          </p:cNvSpPr>
          <p:nvPr>
            <p:ph type="title" idx="4294967295"/>
          </p:nvPr>
        </p:nvSpPr>
        <p:spPr>
          <a:xfrm>
            <a:off x="274400" y="548640"/>
            <a:ext cx="78447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1E555C"/>
                </a:solidFill>
                <a:latin typeface="Sarabun Medium"/>
                <a:ea typeface="Sarabun Medium"/>
                <a:cs typeface="Sarabun Medium"/>
                <a:sym typeface="Sarabun Medium"/>
              </a:rPr>
              <a:t>บทบาทด้านอื่น ๆ ของผู้นำในสถานศึกษา นอกจากด้านวิชาการ</a:t>
            </a:r>
            <a:endParaRPr sz="2400">
              <a:solidFill>
                <a:srgbClr val="1E555C"/>
              </a:solidFill>
              <a:latin typeface="Sarabun Medium"/>
              <a:ea typeface="Sarabun Medium"/>
              <a:cs typeface="Sarabun Medium"/>
              <a:sym typeface="Sarabun Medium"/>
            </a:endParaRPr>
          </a:p>
        </p:txBody>
      </p:sp>
      <p:sp>
        <p:nvSpPr>
          <p:cNvPr id="333" name="Google Shape;333;p43"/>
          <p:cNvSpPr txBox="1">
            <a:spLocks noGrp="1"/>
          </p:cNvSpPr>
          <p:nvPr>
            <p:ph type="title" idx="4294967295"/>
          </p:nvPr>
        </p:nvSpPr>
        <p:spPr>
          <a:xfrm>
            <a:off x="274400" y="236575"/>
            <a:ext cx="5421600" cy="2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1200">
                <a:solidFill>
                  <a:srgbClr val="1E555C"/>
                </a:solidFill>
                <a:latin typeface="Sarabun Light"/>
                <a:ea typeface="Sarabun Light"/>
                <a:cs typeface="Sarabun Light"/>
                <a:sym typeface="Sarabun Light"/>
              </a:rPr>
              <a:t>ส่วนที่ 3: ความท้าทายต่อความเป็นผู้นำด้านวิชาการของผอ.รร.สพฐ.</a:t>
            </a:r>
            <a:endParaRPr sz="1200">
              <a:solidFill>
                <a:srgbClr val="1E555C"/>
              </a:solidFill>
              <a:latin typeface="Sarabun Light"/>
              <a:ea typeface="Sarabun Light"/>
              <a:cs typeface="Sarabun Light"/>
              <a:sym typeface="Sarabun Light"/>
            </a:endParaRPr>
          </a:p>
        </p:txBody>
      </p:sp>
      <p:sp>
        <p:nvSpPr>
          <p:cNvPr id="334" name="Google Shape;334;p43"/>
          <p:cNvSpPr txBox="1">
            <a:spLocks noGrp="1"/>
          </p:cNvSpPr>
          <p:nvPr>
            <p:ph type="body" idx="4294967295"/>
          </p:nvPr>
        </p:nvSpPr>
        <p:spPr>
          <a:xfrm>
            <a:off x="547925" y="1477050"/>
            <a:ext cx="80481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82880" lvl="0" indent="-19304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1E555C"/>
              </a:buClr>
              <a:buSzPts val="1600"/>
              <a:buFont typeface="Sarabun"/>
              <a:buChar char="●"/>
            </a:pPr>
            <a:r>
              <a:rPr lang="en" sz="16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บทบาทด้านบริหารจัดการ (Managerial role) </a:t>
            </a:r>
            <a:endParaRPr sz="16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cxnSp>
        <p:nvCxnSpPr>
          <p:cNvPr id="335" name="Google Shape;335;p43"/>
          <p:cNvCxnSpPr/>
          <p:nvPr/>
        </p:nvCxnSpPr>
        <p:spPr>
          <a:xfrm>
            <a:off x="325900" y="1828800"/>
            <a:ext cx="8480100" cy="0"/>
          </a:xfrm>
          <a:prstGeom prst="straightConnector1">
            <a:avLst/>
          </a:prstGeom>
          <a:noFill/>
          <a:ln w="9525" cap="flat" cmpd="sng">
            <a:solidFill>
              <a:srgbClr val="A5BBB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6" name="Google Shape;336;p43"/>
          <p:cNvSpPr txBox="1">
            <a:spLocks noGrp="1"/>
          </p:cNvSpPr>
          <p:nvPr>
            <p:ph type="body" idx="4294967295"/>
          </p:nvPr>
        </p:nvSpPr>
        <p:spPr>
          <a:xfrm>
            <a:off x="547925" y="1934250"/>
            <a:ext cx="80481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82880" lvl="0" indent="-19304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1E555C"/>
              </a:buClr>
              <a:buSzPts val="1600"/>
              <a:buFont typeface="Sarabun"/>
              <a:buChar char="●"/>
            </a:pPr>
            <a:r>
              <a:rPr lang="en" sz="16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บทบาทด้านการเมือง (Political role)</a:t>
            </a:r>
            <a:endParaRPr sz="16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cxnSp>
        <p:nvCxnSpPr>
          <p:cNvPr id="337" name="Google Shape;337;p43"/>
          <p:cNvCxnSpPr/>
          <p:nvPr/>
        </p:nvCxnSpPr>
        <p:spPr>
          <a:xfrm>
            <a:off x="325900" y="2286000"/>
            <a:ext cx="8480100" cy="0"/>
          </a:xfrm>
          <a:prstGeom prst="straightConnector1">
            <a:avLst/>
          </a:prstGeom>
          <a:noFill/>
          <a:ln w="9525" cap="flat" cmpd="sng">
            <a:solidFill>
              <a:srgbClr val="A5BBB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8" name="Google Shape;338;p43"/>
          <p:cNvSpPr txBox="1">
            <a:spLocks noGrp="1"/>
          </p:cNvSpPr>
          <p:nvPr>
            <p:ph type="body" idx="4294967295"/>
          </p:nvPr>
        </p:nvSpPr>
        <p:spPr>
          <a:xfrm>
            <a:off x="547925" y="2373313"/>
            <a:ext cx="80481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82880" lvl="0" indent="-19304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1E555C"/>
              </a:buClr>
              <a:buSzPts val="1600"/>
              <a:buFont typeface="Sarabun"/>
              <a:buChar char="●"/>
            </a:pPr>
            <a:r>
              <a:rPr lang="en" sz="16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บทบาทด้านวิชาการ (Instructional role)</a:t>
            </a:r>
            <a:endParaRPr sz="16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339" name="Google Shape;339;p43"/>
          <p:cNvSpPr txBox="1">
            <a:spLocks noGrp="1"/>
          </p:cNvSpPr>
          <p:nvPr>
            <p:ph type="body" idx="4294967295"/>
          </p:nvPr>
        </p:nvSpPr>
        <p:spPr>
          <a:xfrm>
            <a:off x="547925" y="2848638"/>
            <a:ext cx="80481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82880" lvl="0" indent="-19304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1E555C"/>
              </a:buClr>
              <a:buSzPts val="1600"/>
              <a:buFont typeface="Sarabun"/>
              <a:buChar char="●"/>
            </a:pPr>
            <a:r>
              <a:rPr lang="en" sz="16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(Cuban, 1988)</a:t>
            </a:r>
            <a:endParaRPr sz="16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cxnSp>
        <p:nvCxnSpPr>
          <p:cNvPr id="340" name="Google Shape;340;p43"/>
          <p:cNvCxnSpPr/>
          <p:nvPr/>
        </p:nvCxnSpPr>
        <p:spPr>
          <a:xfrm>
            <a:off x="325900" y="2743200"/>
            <a:ext cx="8480100" cy="0"/>
          </a:xfrm>
          <a:prstGeom prst="straightConnector1">
            <a:avLst/>
          </a:prstGeom>
          <a:noFill/>
          <a:ln w="9525" cap="flat" cmpd="sng">
            <a:solidFill>
              <a:srgbClr val="A5BBB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1" name="Google Shape;341;p43"/>
          <p:cNvCxnSpPr/>
          <p:nvPr/>
        </p:nvCxnSpPr>
        <p:spPr>
          <a:xfrm>
            <a:off x="325900" y="3200400"/>
            <a:ext cx="8480100" cy="0"/>
          </a:xfrm>
          <a:prstGeom prst="straightConnector1">
            <a:avLst/>
          </a:prstGeom>
          <a:noFill/>
          <a:ln w="9525" cap="flat" cmpd="sng">
            <a:solidFill>
              <a:srgbClr val="A5BBBE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4"/>
          <p:cNvSpPr txBox="1">
            <a:spLocks noGrp="1"/>
          </p:cNvSpPr>
          <p:nvPr>
            <p:ph type="title" idx="4294967295"/>
          </p:nvPr>
        </p:nvSpPr>
        <p:spPr>
          <a:xfrm>
            <a:off x="274400" y="548640"/>
            <a:ext cx="78447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1E555C"/>
                </a:solidFill>
                <a:latin typeface="Sarabun Medium"/>
                <a:ea typeface="Sarabun Medium"/>
                <a:cs typeface="Sarabun Medium"/>
                <a:sym typeface="Sarabun Medium"/>
              </a:rPr>
              <a:t>ความเป็นผู้นำของผอ. สพฐ.มีลักษณะเป็น Political leader </a:t>
            </a:r>
            <a:r>
              <a:rPr lang="en" sz="1600">
                <a:solidFill>
                  <a:srgbClr val="1E555C"/>
                </a:solidFill>
                <a:latin typeface="Sarabun Medium"/>
                <a:ea typeface="Sarabun Medium"/>
                <a:cs typeface="Sarabun Medium"/>
                <a:sym typeface="Sarabun Medium"/>
              </a:rPr>
              <a:t>(ผู้นำทางการเมือง)</a:t>
            </a:r>
            <a:endParaRPr sz="1600">
              <a:solidFill>
                <a:srgbClr val="1E555C"/>
              </a:solidFill>
              <a:latin typeface="Sarabun Medium"/>
              <a:ea typeface="Sarabun Medium"/>
              <a:cs typeface="Sarabun Medium"/>
              <a:sym typeface="Sarabun Medium"/>
            </a:endParaRPr>
          </a:p>
        </p:txBody>
      </p:sp>
      <p:sp>
        <p:nvSpPr>
          <p:cNvPr id="348" name="Google Shape;348;p44"/>
          <p:cNvSpPr txBox="1">
            <a:spLocks noGrp="1"/>
          </p:cNvSpPr>
          <p:nvPr>
            <p:ph type="title" idx="4294967295"/>
          </p:nvPr>
        </p:nvSpPr>
        <p:spPr>
          <a:xfrm>
            <a:off x="274400" y="236575"/>
            <a:ext cx="5421600" cy="2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1200">
                <a:solidFill>
                  <a:srgbClr val="1E555C"/>
                </a:solidFill>
                <a:latin typeface="Sarabun Light"/>
                <a:ea typeface="Sarabun Light"/>
                <a:cs typeface="Sarabun Light"/>
                <a:sym typeface="Sarabun Light"/>
              </a:rPr>
              <a:t>ส่วนที่ 3: ความท้าทายต่อความเป็นผู้นำด้านวิชาการของผอ.รร.สพฐ.</a:t>
            </a:r>
            <a:endParaRPr sz="1200">
              <a:solidFill>
                <a:srgbClr val="1E555C"/>
              </a:solidFill>
              <a:latin typeface="Sarabun Light"/>
              <a:ea typeface="Sarabun Light"/>
              <a:cs typeface="Sarabun Light"/>
              <a:sym typeface="Sarabun Light"/>
            </a:endParaRPr>
          </a:p>
        </p:txBody>
      </p:sp>
      <p:sp>
        <p:nvSpPr>
          <p:cNvPr id="349" name="Google Shape;349;p44"/>
          <p:cNvSpPr txBox="1">
            <a:spLocks noGrp="1"/>
          </p:cNvSpPr>
          <p:nvPr>
            <p:ph type="body" idx="4294967295"/>
          </p:nvPr>
        </p:nvSpPr>
        <p:spPr>
          <a:xfrm>
            <a:off x="547925" y="1743425"/>
            <a:ext cx="8048100" cy="1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82880" lvl="0" indent="-18034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1E555C"/>
              </a:buClr>
              <a:buSzPts val="1400"/>
              <a:buFont typeface="Sarabun"/>
              <a:buChar char="●"/>
            </a:pPr>
            <a:r>
              <a:rPr lang="en" sz="14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สายบังคับบัญชาที่ยาว และกฎระเบียบที่คลุมเครือ </a:t>
            </a:r>
            <a:endParaRPr sz="14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182880" lvl="0" indent="-18034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E555C"/>
              </a:buClr>
              <a:buSzPts val="1400"/>
              <a:buFont typeface="Sarabun"/>
              <a:buChar char="●"/>
            </a:pPr>
            <a:r>
              <a:rPr lang="en" sz="14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ทรัพยากรที่จำกัด</a:t>
            </a:r>
            <a:endParaRPr sz="14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182880" lvl="0" indent="-18034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E555C"/>
              </a:buClr>
              <a:buSzPts val="1400"/>
              <a:buFont typeface="Sarabun"/>
              <a:buChar char="●"/>
            </a:pPr>
            <a:r>
              <a:rPr lang="en" sz="14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เส้นทางความก้าวหน้าที่ผูกอยู่กับดุลพินิจของคนจำนวนมาก</a:t>
            </a:r>
            <a:endParaRPr sz="14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182880" lvl="0" indent="-18034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E555C"/>
              </a:buClr>
              <a:buSzPts val="1400"/>
              <a:buFont typeface="Sarabun"/>
              <a:buChar char="●"/>
            </a:pPr>
            <a:r>
              <a:rPr lang="en" sz="14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“รู้อะไรไม่สู้รู้จักกัน”</a:t>
            </a:r>
            <a:endParaRPr sz="14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182880" lvl="0" indent="-18034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1E555C"/>
              </a:buClr>
              <a:buSzPts val="1400"/>
              <a:buFont typeface="Sarabun"/>
              <a:buChar char="●"/>
            </a:pPr>
            <a:r>
              <a:rPr lang="en" sz="14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สภาพแวดล้อมในการทำงานของผอ.สพฐ. ทำให้พวกเขาแสดงบทบาทด้าน Managerial และ Political มากเกินไป เบียดบังบทบาทด้าน Instructional role</a:t>
            </a:r>
            <a:endParaRPr sz="14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/>
          <p:nvPr/>
        </p:nvSpPr>
        <p:spPr>
          <a:xfrm>
            <a:off x="0" y="2928375"/>
            <a:ext cx="9144000" cy="1624800"/>
          </a:xfrm>
          <a:prstGeom prst="rect">
            <a:avLst/>
          </a:prstGeom>
          <a:solidFill>
            <a:srgbClr val="F4F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8"/>
          <p:cNvSpPr txBox="1"/>
          <p:nvPr/>
        </p:nvSpPr>
        <p:spPr>
          <a:xfrm>
            <a:off x="349901" y="3117325"/>
            <a:ext cx="35313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82880" lvl="0" indent="-1676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E555C"/>
              </a:buClr>
              <a:buSzPts val="1200"/>
              <a:buFont typeface="Sarabun"/>
              <a:buChar char="●"/>
            </a:pPr>
            <a:r>
              <a:rPr lang="en" sz="12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แบบสอบถาม - กทม.   = 84 โรงเรียน</a:t>
            </a:r>
            <a:endParaRPr sz="12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182880" lvl="0" indent="-1676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E555C"/>
              </a:buClr>
              <a:buSzPts val="1200"/>
              <a:buFont typeface="Sarabun"/>
              <a:buChar char="●"/>
            </a:pPr>
            <a:r>
              <a:rPr lang="en" sz="12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แบบสอบถาม - สพฐ. = 183 โรงเรียน</a:t>
            </a:r>
            <a:endParaRPr sz="12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182880" lvl="0" indent="-914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182880" lvl="0" indent="-1676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E555C"/>
              </a:buClr>
              <a:buSzPts val="1200"/>
              <a:buFont typeface="Sarabun"/>
              <a:buChar char="●"/>
            </a:pPr>
            <a:r>
              <a:rPr lang="en" sz="12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สัมภาษณ์ - กทม.    = 14 โรงเรียน</a:t>
            </a:r>
            <a:endParaRPr sz="12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182880" lvl="0" indent="-1676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E555C"/>
              </a:buClr>
              <a:buSzPts val="1200"/>
              <a:buFont typeface="Sarabun"/>
              <a:buChar char="●"/>
            </a:pPr>
            <a:r>
              <a:rPr lang="en" sz="12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สัมภาษณ์ - สพฐ.  = 56 โรงเรียน</a:t>
            </a:r>
            <a:br>
              <a:rPr lang="en" sz="12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</a:br>
            <a:r>
              <a:rPr lang="en" sz="12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(ขอนแก่น 20, มหาสารคาม 21, อุบลราชธานี 15)</a:t>
            </a:r>
            <a:endParaRPr sz="12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2250" y="-10"/>
            <a:ext cx="514823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 txBox="1">
            <a:spLocks noGrp="1"/>
          </p:cNvSpPr>
          <p:nvPr>
            <p:ph type="title" idx="4294967295"/>
          </p:nvPr>
        </p:nvSpPr>
        <p:spPr>
          <a:xfrm>
            <a:off x="274400" y="472075"/>
            <a:ext cx="2644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1E555C"/>
                </a:solidFill>
                <a:latin typeface="Sarabun Medium"/>
                <a:ea typeface="Sarabun Medium"/>
                <a:cs typeface="Sarabun Medium"/>
                <a:sym typeface="Sarabun Medium"/>
              </a:rPr>
              <a:t>ระเบียบการวิจัย</a:t>
            </a:r>
            <a:endParaRPr sz="2400">
              <a:solidFill>
                <a:srgbClr val="1E555C"/>
              </a:solidFill>
              <a:latin typeface="Sarabun Medium"/>
              <a:ea typeface="Sarabun Medium"/>
              <a:cs typeface="Sarabun Medium"/>
              <a:sym typeface="Sarabun Medium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5"/>
          <p:cNvSpPr txBox="1">
            <a:spLocks noGrp="1"/>
          </p:cNvSpPr>
          <p:nvPr>
            <p:ph type="title" idx="4294967295"/>
          </p:nvPr>
        </p:nvSpPr>
        <p:spPr>
          <a:xfrm>
            <a:off x="274400" y="548640"/>
            <a:ext cx="8170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1E555C"/>
                </a:solidFill>
                <a:latin typeface="Sarabun Medium"/>
                <a:ea typeface="Sarabun Medium"/>
                <a:cs typeface="Sarabun Medium"/>
                <a:sym typeface="Sarabun Medium"/>
              </a:rPr>
              <a:t>ความสัมพันธ์ระหว่างการบริหารงานบุคคลและการบริหารวิชาการ</a:t>
            </a:r>
            <a:endParaRPr sz="2400">
              <a:solidFill>
                <a:srgbClr val="1E555C"/>
              </a:solidFill>
              <a:latin typeface="Sarabun Medium"/>
              <a:ea typeface="Sarabun Medium"/>
              <a:cs typeface="Sarabun Medium"/>
              <a:sym typeface="Sarabun Medium"/>
            </a:endParaRPr>
          </a:p>
        </p:txBody>
      </p:sp>
      <p:sp>
        <p:nvSpPr>
          <p:cNvPr id="355" name="Google Shape;355;p45"/>
          <p:cNvSpPr txBox="1">
            <a:spLocks noGrp="1"/>
          </p:cNvSpPr>
          <p:nvPr>
            <p:ph type="title" idx="4294967295"/>
          </p:nvPr>
        </p:nvSpPr>
        <p:spPr>
          <a:xfrm>
            <a:off x="274400" y="236575"/>
            <a:ext cx="5421600" cy="2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1200">
                <a:solidFill>
                  <a:srgbClr val="1E555C"/>
                </a:solidFill>
                <a:latin typeface="Sarabun Light"/>
                <a:ea typeface="Sarabun Light"/>
                <a:cs typeface="Sarabun Light"/>
                <a:sym typeface="Sarabun Light"/>
              </a:rPr>
              <a:t>ส่วนที่ 3: ความท้าทายต่อความเป็นผู้นำด้านวิชาการของผอ.รร.สพฐ.</a:t>
            </a:r>
            <a:endParaRPr sz="1200">
              <a:solidFill>
                <a:srgbClr val="1E555C"/>
              </a:solidFill>
              <a:latin typeface="Sarabun Light"/>
              <a:ea typeface="Sarabun Light"/>
              <a:cs typeface="Sarabun Light"/>
              <a:sym typeface="Sarabun Light"/>
            </a:endParaRPr>
          </a:p>
        </p:txBody>
      </p:sp>
      <p:sp>
        <p:nvSpPr>
          <p:cNvPr id="356" name="Google Shape;356;p45"/>
          <p:cNvSpPr txBox="1">
            <a:spLocks noGrp="1"/>
          </p:cNvSpPr>
          <p:nvPr>
            <p:ph type="body" idx="4294967295"/>
          </p:nvPr>
        </p:nvSpPr>
        <p:spPr>
          <a:xfrm>
            <a:off x="547950" y="1280160"/>
            <a:ext cx="8048100" cy="29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82880" lvl="0" indent="-1803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E555C"/>
              </a:buClr>
              <a:buSzPts val="1400"/>
              <a:buFont typeface="Sarabun"/>
              <a:buChar char="●"/>
            </a:pPr>
            <a:r>
              <a:rPr lang="en" sz="14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ความสำเร็จของผอ.ด้านวิชาการ ขึ้นอยู่กับคณะครู </a:t>
            </a:r>
            <a:br>
              <a:rPr lang="en" sz="14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</a:br>
            <a:r>
              <a:rPr lang="en" sz="14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เพราะคนที่ทำให้เกิดการเรียนการสอนขึ้นจริง ๆ คือครู ไม่ใช่ผอ.</a:t>
            </a:r>
            <a:endParaRPr sz="14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182880" lvl="0" indent="-18034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E555C"/>
              </a:buClr>
              <a:buSzPts val="1400"/>
              <a:buFont typeface="Sarabun"/>
              <a:buChar char="●"/>
            </a:pPr>
            <a:r>
              <a:rPr lang="en" sz="14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ดังนั้น </a:t>
            </a:r>
            <a:r>
              <a:rPr lang="en" sz="1400">
                <a:solidFill>
                  <a:srgbClr val="1E555C"/>
                </a:solidFill>
                <a:latin typeface="Sarabun SemiBold"/>
                <a:ea typeface="Sarabun SemiBold"/>
                <a:cs typeface="Sarabun SemiBold"/>
                <a:sym typeface="Sarabun SemiBold"/>
              </a:rPr>
              <a:t>Political role</a:t>
            </a:r>
            <a:r>
              <a:rPr lang="en" sz="14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 เป็นเงื่อนไขที่จำเป็นต่อการแสดงบทบาท </a:t>
            </a:r>
            <a:r>
              <a:rPr lang="en" sz="1400">
                <a:solidFill>
                  <a:srgbClr val="1E555C"/>
                </a:solidFill>
                <a:latin typeface="Sarabun SemiBold"/>
                <a:ea typeface="Sarabun SemiBold"/>
                <a:cs typeface="Sarabun SemiBold"/>
                <a:sym typeface="Sarabun SemiBold"/>
              </a:rPr>
              <a:t>Instructional role</a:t>
            </a:r>
            <a:r>
              <a:rPr lang="en" sz="14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 เพราะผอ.ต้องได้รับความยอมรับ โดยเฉพาะจากภายในรร.หรือคณะครู จึงจะสามารถขับเคลื่อนโรงเรียนไปตาม vision ของตน หรือทำให้ครูยอมถูก </a:t>
            </a:r>
            <a:r>
              <a:rPr lang="en" sz="1400">
                <a:solidFill>
                  <a:srgbClr val="1E555C"/>
                </a:solidFill>
                <a:latin typeface="Sarabun SemiBold"/>
                <a:ea typeface="Sarabun SemiBold"/>
                <a:cs typeface="Sarabun SemiBold"/>
                <a:sym typeface="Sarabun SemiBold"/>
              </a:rPr>
              <a:t>“สอน”</a:t>
            </a:r>
            <a:r>
              <a:rPr lang="en" sz="14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 ได้ ตรงนี้สะท้อนให้เห็นความเชื่อมโยงของการบริหารบุคคลและการบริหารวิชาการ</a:t>
            </a:r>
            <a:endParaRPr sz="14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182880" lvl="0" indent="-18034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E555C"/>
              </a:buClr>
              <a:buSzPts val="1400"/>
              <a:buFont typeface="Sarabun"/>
              <a:buChar char="●"/>
            </a:pPr>
            <a:r>
              <a:rPr lang="en" sz="14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ผอ. สพฐ. มีอำนาจอิสระต่ำในการบริหารงานบุคคล</a:t>
            </a:r>
            <a:endParaRPr sz="14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182880" lvl="0" indent="-18034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E555C"/>
              </a:buClr>
              <a:buSzPts val="1400"/>
              <a:buFont typeface="Sarabun"/>
              <a:buChar char="●"/>
            </a:pPr>
            <a:r>
              <a:rPr lang="en" sz="14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4 ด้านของงานบริหารบุคคล </a:t>
            </a:r>
            <a:r>
              <a:rPr lang="en" sz="1400">
                <a:solidFill>
                  <a:srgbClr val="1E555C"/>
                </a:solidFill>
                <a:latin typeface="Sarabun SemiBold"/>
                <a:ea typeface="Sarabun SemiBold"/>
                <a:cs typeface="Sarabun SemiBold"/>
                <a:sym typeface="Sarabun SemiBold"/>
              </a:rPr>
              <a:t>“สรรหา คัดเลือก ตอบแทน พัฒนา”</a:t>
            </a:r>
            <a:r>
              <a:rPr lang="en" sz="14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 – ผอ. รร.รัฐไทย มีอำนาจอิสระแค่เรื่องการพัฒนาเท่านั้น</a:t>
            </a:r>
            <a:endParaRPr sz="14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182880" lvl="0" indent="-18034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1E555C"/>
              </a:buClr>
              <a:buSzPts val="1400"/>
              <a:buFont typeface="Sarabun"/>
              <a:buChar char="●"/>
            </a:pPr>
            <a:r>
              <a:rPr lang="en" sz="14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การบริหารบุคคลเป็นกิจกรรมที่แยกไม่ออกจากการบริหารวิชาการ</a:t>
            </a:r>
            <a:endParaRPr sz="14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6"/>
          <p:cNvSpPr txBox="1">
            <a:spLocks noGrp="1"/>
          </p:cNvSpPr>
          <p:nvPr>
            <p:ph type="title" idx="4294967295"/>
          </p:nvPr>
        </p:nvSpPr>
        <p:spPr>
          <a:xfrm>
            <a:off x="274400" y="548640"/>
            <a:ext cx="8170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1E555C"/>
                </a:solidFill>
                <a:latin typeface="Sarabun Medium"/>
                <a:ea typeface="Sarabun Medium"/>
                <a:cs typeface="Sarabun Medium"/>
                <a:sym typeface="Sarabun Medium"/>
              </a:rPr>
              <a:t>ความสัมพันธ์ระหว่างการบริหารงานบุคคลและการบริหารวิชาการ</a:t>
            </a:r>
            <a:endParaRPr sz="2400">
              <a:solidFill>
                <a:srgbClr val="1E555C"/>
              </a:solidFill>
              <a:latin typeface="Sarabun Medium"/>
              <a:ea typeface="Sarabun Medium"/>
              <a:cs typeface="Sarabun Medium"/>
              <a:sym typeface="Sarabun Medium"/>
            </a:endParaRPr>
          </a:p>
        </p:txBody>
      </p:sp>
      <p:sp>
        <p:nvSpPr>
          <p:cNvPr id="362" name="Google Shape;362;p46"/>
          <p:cNvSpPr txBox="1">
            <a:spLocks noGrp="1"/>
          </p:cNvSpPr>
          <p:nvPr>
            <p:ph type="title" idx="4294967295"/>
          </p:nvPr>
        </p:nvSpPr>
        <p:spPr>
          <a:xfrm>
            <a:off x="274400" y="236575"/>
            <a:ext cx="5421600" cy="2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1200">
                <a:solidFill>
                  <a:srgbClr val="1E555C"/>
                </a:solidFill>
                <a:latin typeface="Sarabun Light"/>
                <a:ea typeface="Sarabun Light"/>
                <a:cs typeface="Sarabun Light"/>
                <a:sym typeface="Sarabun Light"/>
              </a:rPr>
              <a:t>ส่วนที่ 3: ความท้าทายต่อความเป็นผู้นำด้านวิชาการของผอ.รร.สพฐ.</a:t>
            </a:r>
            <a:endParaRPr sz="1200">
              <a:solidFill>
                <a:srgbClr val="1E555C"/>
              </a:solidFill>
              <a:latin typeface="Sarabun Light"/>
              <a:ea typeface="Sarabun Light"/>
              <a:cs typeface="Sarabun Light"/>
              <a:sym typeface="Sarabun Light"/>
            </a:endParaRPr>
          </a:p>
        </p:txBody>
      </p:sp>
      <p:sp>
        <p:nvSpPr>
          <p:cNvPr id="363" name="Google Shape;363;p46"/>
          <p:cNvSpPr txBox="1">
            <a:spLocks noGrp="1"/>
          </p:cNvSpPr>
          <p:nvPr>
            <p:ph type="body" idx="4294967295"/>
          </p:nvPr>
        </p:nvSpPr>
        <p:spPr>
          <a:xfrm>
            <a:off x="547925" y="1280160"/>
            <a:ext cx="8048100" cy="2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82880" lvl="0" indent="-1803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E555C"/>
              </a:buClr>
              <a:buSzPts val="1400"/>
              <a:buFont typeface="Sarabun"/>
              <a:buChar char="●"/>
            </a:pPr>
            <a:r>
              <a:rPr lang="en" sz="14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ผู้นำทางวิชาการเองมีหลายรูปแบบ ขึ้นอยู่กับส่วนผสมของบทบาททั้งสามด้าน </a:t>
            </a:r>
            <a:br>
              <a:rPr lang="en" sz="14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</a:br>
            <a:r>
              <a:rPr lang="en" sz="14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รวมทั้ง ภูมิหลัง บริบท character ของผอ.แต่ละคน (Cuban, 1988) </a:t>
            </a:r>
            <a:endParaRPr sz="14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520700" lvl="1" indent="-165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E555C"/>
              </a:buClr>
              <a:buSzPts val="1200"/>
              <a:buFont typeface="Sarabun"/>
              <a:buChar char="○"/>
            </a:pPr>
            <a:r>
              <a:rPr lang="en" sz="12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เช่นผอ. ก. เป็นผู้หญิง เน้นการถึงลูกถึงคนกับครู ตรวจงานเด็กทุกคนในรร. ก็จัดเป็นผู้นำทางวิชาการ ส่วนผอ. ข. เป็นผู้ชาย เน้นการสื่อสารวิสัยทัศน์ให้ครูในรร. และชุมชน โดยไม่ไปยุ่งกับรายละเอียดการเรียนการสอนมากนัก ก็จัดเป็นผู้นำทางวิชาการ (แต่ทั้งสองกรณีจะเห็นว่าการสื่อสารกับครู เป็นหัวใจของความเป็นผู้นำทางวิชาการ)</a:t>
            </a:r>
            <a:endParaRPr sz="12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182880" lvl="0" indent="-18034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E555C"/>
              </a:buClr>
              <a:buSzPts val="1400"/>
              <a:buFont typeface="Sarabun"/>
              <a:buChar char="●"/>
            </a:pPr>
            <a:r>
              <a:rPr lang="en" sz="14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ผอ. สพฐ. มีศักยภาพของการเป็นผู้นำทางวิชาการอยู่มาก แต่สภาพแวดล้อมของการทำงาน</a:t>
            </a:r>
            <a:br>
              <a:rPr lang="en" sz="14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</a:br>
            <a:r>
              <a:rPr lang="en" sz="14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ทำให้เขาต้องมุ่งแสดงบทบาทด้านอื่นเพื่อความอยู่รอดของโรงเรียนและตัวเอง</a:t>
            </a:r>
            <a:endParaRPr sz="14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182880" lvl="0" indent="-18034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1E555C"/>
              </a:buClr>
              <a:buSzPts val="1400"/>
              <a:buFont typeface="Sarabun"/>
              <a:buChar char="●"/>
            </a:pPr>
            <a:r>
              <a:rPr lang="en" sz="14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ระบบฝึกอบรมผอ. ไม่ควรมุ่งสร้างตัวแบบผู้นำทางวิชาการเพียงไม่กี่ตัวแบบ แต่ควรมุ่งไปที่การปลดปล่อยศักยภาพของผอ. ในการเป็นผู้นำทางวิชาการในแบบของตัวเอง</a:t>
            </a:r>
            <a:endParaRPr sz="14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55C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7"/>
          <p:cNvSpPr txBox="1"/>
          <p:nvPr/>
        </p:nvSpPr>
        <p:spPr>
          <a:xfrm>
            <a:off x="2663850" y="2233200"/>
            <a:ext cx="3816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กฏระเบียบ</a:t>
            </a:r>
            <a:endParaRPr sz="3200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55C"/>
        </a:soli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8"/>
          <p:cNvSpPr txBox="1"/>
          <p:nvPr/>
        </p:nvSpPr>
        <p:spPr>
          <a:xfrm>
            <a:off x="2663850" y="2233200"/>
            <a:ext cx="3816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ทรัพยากร</a:t>
            </a:r>
            <a:endParaRPr sz="3200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55C"/>
        </a:solidFill>
        <a:effectLst/>
      </p:bgPr>
    </p:bg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9"/>
          <p:cNvSpPr txBox="1"/>
          <p:nvPr/>
        </p:nvSpPr>
        <p:spPr>
          <a:xfrm>
            <a:off x="2663850" y="2233200"/>
            <a:ext cx="3816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ความเป็นผู้นำ</a:t>
            </a:r>
            <a:endParaRPr sz="3200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55C"/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0"/>
          <p:cNvSpPr txBox="1"/>
          <p:nvPr/>
        </p:nvSpPr>
        <p:spPr>
          <a:xfrm>
            <a:off x="2663850" y="2233200"/>
            <a:ext cx="3816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ความไว้ใจ</a:t>
            </a:r>
            <a:endParaRPr sz="3200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55C"/>
        </a:solid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1"/>
          <p:cNvSpPr/>
          <p:nvPr/>
        </p:nvSpPr>
        <p:spPr>
          <a:xfrm>
            <a:off x="311700" y="337650"/>
            <a:ext cx="8520600" cy="446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9" name="Google Shape;389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8863" y="616525"/>
            <a:ext cx="1114700" cy="58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832" y="823148"/>
            <a:ext cx="1114701" cy="371104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51"/>
          <p:cNvSpPr txBox="1"/>
          <p:nvPr/>
        </p:nvSpPr>
        <p:spPr>
          <a:xfrm>
            <a:off x="677700" y="1442450"/>
            <a:ext cx="37101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E555C"/>
                </a:solidFill>
                <a:latin typeface="Sarabun Medium"/>
                <a:ea typeface="Sarabun Medium"/>
                <a:cs typeface="Sarabun Medium"/>
                <a:sym typeface="Sarabun Medium"/>
              </a:rPr>
              <a:t>จากความท้าทาย</a:t>
            </a:r>
            <a:br>
              <a:rPr lang="en" sz="1600">
                <a:solidFill>
                  <a:srgbClr val="1E555C"/>
                </a:solidFill>
                <a:latin typeface="Sarabun Medium"/>
                <a:ea typeface="Sarabun Medium"/>
                <a:cs typeface="Sarabun Medium"/>
                <a:sym typeface="Sarabun Medium"/>
              </a:rPr>
            </a:br>
            <a:r>
              <a:rPr lang="en" sz="1600">
                <a:solidFill>
                  <a:srgbClr val="1E555C"/>
                </a:solidFill>
                <a:latin typeface="Sarabun Medium"/>
                <a:ea typeface="Sarabun Medium"/>
                <a:cs typeface="Sarabun Medium"/>
                <a:sym typeface="Sarabun Medium"/>
              </a:rPr>
              <a:t>สู่คุณภาพการศึกษาของประเทศไทย</a:t>
            </a:r>
            <a:endParaRPr sz="1600">
              <a:solidFill>
                <a:srgbClr val="1E555C"/>
              </a:solidFill>
              <a:latin typeface="Sarabun Medium"/>
              <a:ea typeface="Sarabun Medium"/>
              <a:cs typeface="Sarabun Medium"/>
              <a:sym typeface="Sarabun Medium"/>
            </a:endParaRPr>
          </a:p>
        </p:txBody>
      </p:sp>
      <p:sp>
        <p:nvSpPr>
          <p:cNvPr id="392" name="Google Shape;392;p51"/>
          <p:cNvSpPr txBox="1"/>
          <p:nvPr/>
        </p:nvSpPr>
        <p:spPr>
          <a:xfrm>
            <a:off x="677700" y="2508875"/>
            <a:ext cx="2076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E555C"/>
                </a:solidFill>
                <a:latin typeface="Sarabun Medium"/>
                <a:ea typeface="Sarabun Medium"/>
                <a:cs typeface="Sarabun Medium"/>
                <a:sym typeface="Sarabun Medium"/>
              </a:rPr>
              <a:t>ดาวน์โหลดรายงานฉบับเต็ม</a:t>
            </a:r>
            <a:endParaRPr sz="1200">
              <a:solidFill>
                <a:srgbClr val="1E555C"/>
              </a:solidFill>
              <a:latin typeface="Sarabun Medium"/>
              <a:ea typeface="Sarabun Medium"/>
              <a:cs typeface="Sarabun Medium"/>
              <a:sym typeface="Sarabun Medium"/>
            </a:endParaRPr>
          </a:p>
        </p:txBody>
      </p:sp>
      <p:sp>
        <p:nvSpPr>
          <p:cNvPr id="393" name="Google Shape;393;p51"/>
          <p:cNvSpPr txBox="1"/>
          <p:nvPr/>
        </p:nvSpPr>
        <p:spPr>
          <a:xfrm>
            <a:off x="5403950" y="1797425"/>
            <a:ext cx="1553100" cy="18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E555C"/>
                </a:solidFill>
                <a:latin typeface="Sarabun SemiBold"/>
                <a:ea typeface="Sarabun SemiBold"/>
                <a:cs typeface="Sarabun SemiBold"/>
                <a:sym typeface="Sarabun SemiBold"/>
              </a:rPr>
              <a:t>ผู้เขียน</a:t>
            </a:r>
            <a:endParaRPr sz="1000">
              <a:solidFill>
                <a:srgbClr val="1E555C"/>
              </a:solidFill>
              <a:latin typeface="Sarabun SemiBold"/>
              <a:ea typeface="Sarabun SemiBold"/>
              <a:cs typeface="Sarabun SemiBold"/>
              <a:sym typeface="Sarabun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รัตนา แซ่เล้า</a:t>
            </a:r>
            <a:endParaRPr sz="10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โทมัส ปาร์ค</a:t>
            </a:r>
            <a:endParaRPr sz="10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วงอร พัวพันสวัสดิ์</a:t>
            </a:r>
            <a:endParaRPr sz="10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ภูมิศรัณย์ ทองเลี่ยมนาค</a:t>
            </a:r>
            <a:endParaRPr sz="10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ณัฏฐภรณ์ หลาวทอง</a:t>
            </a:r>
            <a:endParaRPr sz="10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สุกรี นาคแย้ม</a:t>
            </a:r>
            <a:endParaRPr sz="10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อารัมภ์ เล็กอุทัย</a:t>
            </a:r>
            <a:endParaRPr sz="10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เรืองรัตน์  วงศ์ปราโมทย์</a:t>
            </a:r>
            <a:endParaRPr sz="10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394" name="Google Shape;394;p51"/>
          <p:cNvSpPr txBox="1"/>
          <p:nvPr/>
        </p:nvSpPr>
        <p:spPr>
          <a:xfrm>
            <a:off x="7063350" y="1797425"/>
            <a:ext cx="1553100" cy="20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E555C"/>
                </a:solidFill>
                <a:latin typeface="Sarabun SemiBold"/>
                <a:ea typeface="Sarabun SemiBold"/>
                <a:cs typeface="Sarabun SemiBold"/>
                <a:sym typeface="Sarabun SemiBold"/>
              </a:rPr>
              <a:t>ผู้ช่วยนักวิจัย</a:t>
            </a:r>
            <a:endParaRPr sz="1000">
              <a:solidFill>
                <a:srgbClr val="1E555C"/>
              </a:solidFill>
              <a:latin typeface="Sarabun SemiBold"/>
              <a:ea typeface="Sarabun SemiBold"/>
              <a:cs typeface="Sarabun SemiBold"/>
              <a:sym typeface="Sarabun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1E555C"/>
              </a:solidFill>
              <a:latin typeface="Sarabun SemiBold"/>
              <a:ea typeface="Sarabun SemiBold"/>
              <a:cs typeface="Sarabun SemiBold"/>
              <a:sym typeface="Sarabun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ธนพร ทักขิน</a:t>
            </a:r>
            <a:endParaRPr sz="10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เกริกเกียรติ เทียมไสย์</a:t>
            </a:r>
            <a:endParaRPr sz="10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ชาญ แสงวิโรจน์กุล</a:t>
            </a:r>
            <a:endParaRPr sz="10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อังค์วรา ร่มศรี</a:t>
            </a:r>
            <a:endParaRPr sz="10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กนกรัตน์ จันทะสุระ</a:t>
            </a:r>
            <a:endParaRPr sz="10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ทศพร ยาวศิริ</a:t>
            </a:r>
            <a:endParaRPr sz="10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รพี ทาปทา</a:t>
            </a:r>
            <a:endParaRPr sz="10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ธวัชชัย จรกระโทก</a:t>
            </a:r>
            <a:endParaRPr sz="10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สรวิชญ์ หล่าธรรม</a:t>
            </a:r>
            <a:endParaRPr sz="10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pic>
        <p:nvPicPr>
          <p:cNvPr id="395" name="Google Shape;395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3825" y="3157425"/>
            <a:ext cx="1280160" cy="1280160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51"/>
          <p:cNvSpPr txBox="1"/>
          <p:nvPr/>
        </p:nvSpPr>
        <p:spPr>
          <a:xfrm>
            <a:off x="743850" y="2911125"/>
            <a:ext cx="12801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ภาษาอังกฤษ</a:t>
            </a:r>
            <a:endParaRPr sz="10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pic>
        <p:nvPicPr>
          <p:cNvPr id="397" name="Google Shape;397;p5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09475" y="3157425"/>
            <a:ext cx="1280160" cy="128016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51"/>
          <p:cNvSpPr txBox="1"/>
          <p:nvPr/>
        </p:nvSpPr>
        <p:spPr>
          <a:xfrm>
            <a:off x="2609500" y="2911125"/>
            <a:ext cx="12801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ภาษาไทย</a:t>
            </a:r>
            <a:endParaRPr sz="10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cxnSp>
        <p:nvCxnSpPr>
          <p:cNvPr id="399" name="Google Shape;399;p51"/>
          <p:cNvCxnSpPr/>
          <p:nvPr/>
        </p:nvCxnSpPr>
        <p:spPr>
          <a:xfrm>
            <a:off x="750975" y="2824475"/>
            <a:ext cx="3136200" cy="0"/>
          </a:xfrm>
          <a:prstGeom prst="straightConnector1">
            <a:avLst/>
          </a:prstGeom>
          <a:noFill/>
          <a:ln w="9525" cap="flat" cmpd="sng">
            <a:solidFill>
              <a:srgbClr val="A5BBBE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55C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548646" y="2056200"/>
            <a:ext cx="7886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>
                <a:solidFill>
                  <a:schemeClr val="lt1"/>
                </a:solidFill>
                <a:latin typeface="Sarabun Medium"/>
                <a:ea typeface="Sarabun Medium"/>
                <a:cs typeface="Sarabun Medium"/>
                <a:sym typeface="Sarabun Medium"/>
              </a:rPr>
              <a:t>การเปรียบเทียบประเทศไทยกับนานาชาติ</a:t>
            </a:r>
            <a:endParaRPr>
              <a:solidFill>
                <a:schemeClr val="lt1"/>
              </a:solidFill>
              <a:latin typeface="Sarabun Medium"/>
              <a:ea typeface="Sarabun Medium"/>
              <a:cs typeface="Sarabun Medium"/>
              <a:sym typeface="Sarabun Medium"/>
            </a:endParaRPr>
          </a:p>
        </p:txBody>
      </p:sp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548645" y="1707500"/>
            <a:ext cx="10527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000">
                <a:solidFill>
                  <a:schemeClr val="lt1"/>
                </a:solidFill>
                <a:latin typeface="Sarabun ExtraLight"/>
                <a:ea typeface="Sarabun ExtraLight"/>
                <a:cs typeface="Sarabun ExtraLight"/>
                <a:sym typeface="Sarabun ExtraLight"/>
              </a:rPr>
              <a:t>ส่วนที่ 1: </a:t>
            </a:r>
            <a:endParaRPr sz="2000">
              <a:solidFill>
                <a:schemeClr val="lt1"/>
              </a:solidFill>
              <a:latin typeface="Sarabun ExtraLight"/>
              <a:ea typeface="Sarabun ExtraLight"/>
              <a:cs typeface="Sarabun ExtraLight"/>
              <a:sym typeface="Sarabun ExtraLight"/>
            </a:endParaRPr>
          </a:p>
        </p:txBody>
      </p:sp>
      <p:sp>
        <p:nvSpPr>
          <p:cNvPr id="96" name="Google Shape;96;p19"/>
          <p:cNvSpPr txBox="1"/>
          <p:nvPr/>
        </p:nvSpPr>
        <p:spPr>
          <a:xfrm>
            <a:off x="548650" y="4471225"/>
            <a:ext cx="2376300" cy="2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The challenges to quality </a:t>
            </a:r>
            <a:endParaRPr sz="800">
              <a:solidFill>
                <a:srgbClr val="FFFFFF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educational leadership in Thailand</a:t>
            </a:r>
            <a:endParaRPr sz="800">
              <a:solidFill>
                <a:srgbClr val="FFFFFF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body" idx="4294967295"/>
          </p:nvPr>
        </p:nvSpPr>
        <p:spPr>
          <a:xfrm>
            <a:off x="377800" y="1932350"/>
            <a:ext cx="8388300" cy="1876800"/>
          </a:xfrm>
          <a:prstGeom prst="rect">
            <a:avLst/>
          </a:prstGeom>
          <a:solidFill>
            <a:srgbClr val="F4F7F7"/>
          </a:solidFill>
          <a:ln>
            <a:noFill/>
          </a:ln>
        </p:spPr>
        <p:txBody>
          <a:bodyPr spcFirstLastPara="1" wrap="square" lIns="182875" tIns="182875" rIns="182875" bIns="182875" anchor="t" anchorCtr="0">
            <a:spAutoFit/>
          </a:bodyPr>
          <a:lstStyle/>
          <a:p>
            <a:pPr marL="182880" lvl="0" indent="-1930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E555C"/>
              </a:buClr>
              <a:buSzPts val="1600"/>
              <a:buChar char="●"/>
            </a:pPr>
            <a:r>
              <a:rPr lang="en" sz="16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 OECD ทำการสำรวจข้อมูลครูและผู้บริหารสถานศึกษาโดยโครงการ TALIS (Teaching and Learning International Survey) ในปี 2018 โดยสำรวจผู้อำนวยการโรงเรียน </a:t>
            </a:r>
            <a:r>
              <a:rPr lang="en" sz="1600">
                <a:solidFill>
                  <a:srgbClr val="1E555C"/>
                </a:solidFill>
                <a:latin typeface="Sarabun SemiBold"/>
                <a:ea typeface="Sarabun SemiBold"/>
                <a:cs typeface="Sarabun SemiBold"/>
                <a:sym typeface="Sarabun SemiBold"/>
              </a:rPr>
              <a:t>6,500 คน </a:t>
            </a:r>
            <a:br>
              <a:rPr lang="en" sz="1600">
                <a:solidFill>
                  <a:srgbClr val="1E555C"/>
                </a:solidFill>
                <a:latin typeface="Sarabun SemiBold"/>
                <a:ea typeface="Sarabun SemiBold"/>
                <a:cs typeface="Sarabun SemiBold"/>
                <a:sym typeface="Sarabun SemiBold"/>
              </a:rPr>
            </a:br>
            <a:r>
              <a:rPr lang="en" sz="1600">
                <a:solidFill>
                  <a:srgbClr val="1E555C"/>
                </a:solidFill>
                <a:latin typeface="Sarabun SemiBold"/>
                <a:ea typeface="Sarabun SemiBold"/>
                <a:cs typeface="Sarabun SemiBold"/>
                <a:sym typeface="Sarabun SemiBold"/>
              </a:rPr>
              <a:t>จาก 48 ประเทศ</a:t>
            </a:r>
            <a:r>
              <a:rPr lang="en" sz="16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 </a:t>
            </a:r>
            <a:endParaRPr sz="16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182880" lvl="0" indent="-19304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1E555C"/>
              </a:buClr>
              <a:buSzPts val="1600"/>
              <a:buChar char="●"/>
            </a:pPr>
            <a:r>
              <a:rPr lang="en" sz="16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 งานวิจัยนี้ใช้การสำรวจและคำถามเดียวกับ TALIS ในกลุ่มผู้อำนวยการโรงเรียนกลุ่ม สพฐ.ในภาคอีสาน (189 คน) และผู้อำนวยการโรงเรียนสังกัด กทม. (85 คน) </a:t>
            </a:r>
            <a:r>
              <a:rPr lang="en" sz="1600">
                <a:solidFill>
                  <a:srgbClr val="1E555C"/>
                </a:solidFill>
                <a:latin typeface="Sarabun SemiBold"/>
                <a:ea typeface="Sarabun SemiBold"/>
                <a:cs typeface="Sarabun SemiBold"/>
                <a:sym typeface="Sarabun SemiBold"/>
              </a:rPr>
              <a:t>รวมจำนวน 274 คน</a:t>
            </a:r>
            <a:r>
              <a:rPr lang="en" sz="1600">
                <a:solidFill>
                  <a:srgbClr val="1E555C"/>
                </a:solidFill>
                <a:latin typeface="Sarabun"/>
                <a:ea typeface="Sarabun"/>
                <a:cs typeface="Sarabun"/>
                <a:sym typeface="Sarabun"/>
              </a:rPr>
              <a:t> </a:t>
            </a:r>
            <a:endParaRPr sz="1600">
              <a:solidFill>
                <a:srgbClr val="1E555C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102" name="Google Shape;102;p20"/>
          <p:cNvSpPr txBox="1">
            <a:spLocks noGrp="1"/>
          </p:cNvSpPr>
          <p:nvPr>
            <p:ph type="title" idx="4294967295"/>
          </p:nvPr>
        </p:nvSpPr>
        <p:spPr>
          <a:xfrm>
            <a:off x="274400" y="236575"/>
            <a:ext cx="3622200" cy="2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1200">
                <a:solidFill>
                  <a:srgbClr val="1E555C"/>
                </a:solidFill>
                <a:latin typeface="Sarabun Light"/>
                <a:ea typeface="Sarabun Light"/>
                <a:cs typeface="Sarabun Light"/>
                <a:sym typeface="Sarabun Light"/>
              </a:rPr>
              <a:t>ส่วนที่ 1: การเปรียบเทียบประเทศไทยกับนานาชาติ</a:t>
            </a:r>
            <a:endParaRPr sz="1200">
              <a:solidFill>
                <a:srgbClr val="1E555C"/>
              </a:solidFill>
              <a:latin typeface="Sarabun Light"/>
              <a:ea typeface="Sarabun Light"/>
              <a:cs typeface="Sarabun Light"/>
              <a:sym typeface="Sarabun Light"/>
            </a:endParaRPr>
          </a:p>
        </p:txBody>
      </p:sp>
      <p:sp>
        <p:nvSpPr>
          <p:cNvPr id="103" name="Google Shape;103;p20"/>
          <p:cNvSpPr txBox="1">
            <a:spLocks noGrp="1"/>
          </p:cNvSpPr>
          <p:nvPr>
            <p:ph type="title" idx="4294967295"/>
          </p:nvPr>
        </p:nvSpPr>
        <p:spPr>
          <a:xfrm>
            <a:off x="274400" y="548640"/>
            <a:ext cx="41088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1E555C"/>
                </a:solidFill>
                <a:latin typeface="Sarabun Medium"/>
                <a:ea typeface="Sarabun Medium"/>
                <a:cs typeface="Sarabun Medium"/>
                <a:sym typeface="Sarabun Medium"/>
              </a:rPr>
              <a:t>ที่มาของการสำรวจ</a:t>
            </a:r>
            <a:endParaRPr sz="2400">
              <a:solidFill>
                <a:srgbClr val="1E555C"/>
              </a:solidFill>
              <a:latin typeface="Sarabun Medium"/>
              <a:ea typeface="Sarabun Medium"/>
              <a:cs typeface="Sarabun Medium"/>
              <a:sym typeface="Sarabun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0217"/>
          <a:stretch/>
        </p:blipFill>
        <p:spPr>
          <a:xfrm>
            <a:off x="1600195" y="1097280"/>
            <a:ext cx="5943600" cy="331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720450" y="274320"/>
            <a:ext cx="77031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1E555C"/>
                </a:solidFill>
                <a:latin typeface="Sarabun Medium"/>
                <a:ea typeface="Sarabun Medium"/>
                <a:cs typeface="Sarabun Medium"/>
                <a:sym typeface="Sarabun Medium"/>
              </a:rPr>
              <a:t>ช่วงอายุของผู้อำนวยการโรงเรียนของประเทศต่างๆ </a:t>
            </a:r>
            <a:endParaRPr sz="1600">
              <a:solidFill>
                <a:srgbClr val="1E555C"/>
              </a:solidFill>
              <a:latin typeface="Sarabun Medium"/>
              <a:ea typeface="Sarabun Medium"/>
              <a:cs typeface="Sarabun Medium"/>
              <a:sym typeface="Sarabun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0522"/>
          <a:stretch/>
        </p:blipFill>
        <p:spPr>
          <a:xfrm>
            <a:off x="1645950" y="793175"/>
            <a:ext cx="5852100" cy="417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720450" y="182880"/>
            <a:ext cx="77031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1E555C"/>
                </a:solidFill>
                <a:latin typeface="Sarabun Medium"/>
                <a:ea typeface="Sarabun Medium"/>
                <a:cs typeface="Sarabun Medium"/>
                <a:sym typeface="Sarabun Medium"/>
              </a:rPr>
              <a:t>ประสบการณ์การทำงานของผู้อำนวยการโรงเรียน </a:t>
            </a:r>
            <a:br>
              <a:rPr lang="en" sz="1600">
                <a:solidFill>
                  <a:srgbClr val="1E555C"/>
                </a:solidFill>
                <a:latin typeface="Sarabun Medium"/>
                <a:ea typeface="Sarabun Medium"/>
                <a:cs typeface="Sarabun Medium"/>
                <a:sym typeface="Sarabun Medium"/>
              </a:rPr>
            </a:br>
            <a:r>
              <a:rPr lang="en" sz="1600">
                <a:solidFill>
                  <a:srgbClr val="1E555C"/>
                </a:solidFill>
                <a:latin typeface="Sarabun Medium"/>
                <a:ea typeface="Sarabun Medium"/>
                <a:cs typeface="Sarabun Medium"/>
                <a:sym typeface="Sarabun Medium"/>
              </a:rPr>
              <a:t>จำเเนกตามจำนวนปีที่ทำงานในตำแหน่งต่างๆ</a:t>
            </a:r>
            <a:endParaRPr sz="1600">
              <a:solidFill>
                <a:srgbClr val="1E555C"/>
              </a:solidFill>
              <a:latin typeface="Sarabun Medium"/>
              <a:ea typeface="Sarabun Medium"/>
              <a:cs typeface="Sarabun Medium"/>
              <a:sym typeface="Sarabun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1793"/>
          <a:stretch/>
        </p:blipFill>
        <p:spPr>
          <a:xfrm>
            <a:off x="1600212" y="1097280"/>
            <a:ext cx="5943600" cy="337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3"/>
          <p:cNvSpPr txBox="1">
            <a:spLocks noGrp="1"/>
          </p:cNvSpPr>
          <p:nvPr>
            <p:ph type="title"/>
          </p:nvPr>
        </p:nvSpPr>
        <p:spPr>
          <a:xfrm>
            <a:off x="720450" y="182880"/>
            <a:ext cx="77031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1E555C"/>
                </a:solidFill>
                <a:latin typeface="Sarabun Medium"/>
                <a:ea typeface="Sarabun Medium"/>
                <a:cs typeface="Sarabun Medium"/>
                <a:sym typeface="Sarabun Medium"/>
              </a:rPr>
              <a:t>ระดับการศึกษาของผู้อำนวยการโรงเรียน</a:t>
            </a:r>
            <a:endParaRPr sz="1600">
              <a:solidFill>
                <a:srgbClr val="1E555C"/>
              </a:solidFill>
              <a:latin typeface="Sarabun Medium"/>
              <a:ea typeface="Sarabun Medium"/>
              <a:cs typeface="Sarabun Medium"/>
              <a:sym typeface="Sarabun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3277"/>
          <a:stretch/>
        </p:blipFill>
        <p:spPr>
          <a:xfrm>
            <a:off x="1600195" y="1097280"/>
            <a:ext cx="5943600" cy="341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4"/>
          <p:cNvSpPr txBox="1">
            <a:spLocks noGrp="1"/>
          </p:cNvSpPr>
          <p:nvPr>
            <p:ph type="title"/>
          </p:nvPr>
        </p:nvSpPr>
        <p:spPr>
          <a:xfrm>
            <a:off x="720450" y="182880"/>
            <a:ext cx="77031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1E555C"/>
                </a:solidFill>
                <a:latin typeface="Sarabun Medium"/>
                <a:ea typeface="Sarabun Medium"/>
                <a:cs typeface="Sarabun Medium"/>
                <a:sym typeface="Sarabun Medium"/>
              </a:rPr>
              <a:t>ร้อยละของผู้อำนวยการโรงเรียนที่ได้รับการฝึกอบรม</a:t>
            </a:r>
            <a:br>
              <a:rPr lang="en" sz="1600">
                <a:solidFill>
                  <a:srgbClr val="1E555C"/>
                </a:solidFill>
                <a:latin typeface="Sarabun Medium"/>
                <a:ea typeface="Sarabun Medium"/>
                <a:cs typeface="Sarabun Medium"/>
                <a:sym typeface="Sarabun Medium"/>
              </a:rPr>
            </a:br>
            <a:r>
              <a:rPr lang="en" sz="1600">
                <a:solidFill>
                  <a:srgbClr val="1E555C"/>
                </a:solidFill>
                <a:latin typeface="Sarabun Medium"/>
                <a:ea typeface="Sarabun Medium"/>
                <a:cs typeface="Sarabun Medium"/>
                <a:sym typeface="Sarabun Medium"/>
              </a:rPr>
              <a:t>ด้านความเป็นผู้นำทางวิชาการ ทั้งก่อนและหลังดำรงตำแหน่ง</a:t>
            </a:r>
            <a:endParaRPr sz="1600">
              <a:solidFill>
                <a:srgbClr val="1E555C"/>
              </a:solidFill>
              <a:latin typeface="Sarabun Medium"/>
              <a:ea typeface="Sarabun Medium"/>
              <a:cs typeface="Sarabun Medium"/>
              <a:sym typeface="Sarabun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1833</Words>
  <Application>Microsoft Office PowerPoint</Application>
  <PresentationFormat>On-screen Show (16:9)</PresentationFormat>
  <Paragraphs>180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Merriweather Light</vt:lpstr>
      <vt:lpstr>Calibri</vt:lpstr>
      <vt:lpstr>Sarabun SemiBold</vt:lpstr>
      <vt:lpstr>Sarabun Medium</vt:lpstr>
      <vt:lpstr>Arial</vt:lpstr>
      <vt:lpstr>Sarabun ExtraLight</vt:lpstr>
      <vt:lpstr>Kanit</vt:lpstr>
      <vt:lpstr>Sarabun</vt:lpstr>
      <vt:lpstr>Sarabun Light</vt:lpstr>
      <vt:lpstr>Simple Light</vt:lpstr>
      <vt:lpstr>PowerPoint Presentation</vt:lpstr>
      <vt:lpstr>กล่องดำทางการศึกษา</vt:lpstr>
      <vt:lpstr>ระเบียบการวิจัย</vt:lpstr>
      <vt:lpstr>การเปรียบเทียบประเทศไทยกับนานาชาติ</vt:lpstr>
      <vt:lpstr>ส่วนที่ 1: การเปรียบเทียบประเทศไทยกับนานาชาติ</vt:lpstr>
      <vt:lpstr>ช่วงอายุของผู้อำนวยการโรงเรียนของประเทศต่างๆ </vt:lpstr>
      <vt:lpstr>ประสบการณ์การทำงานของผู้อำนวยการโรงเรียน  จำเเนกตามจำนวนปีที่ทำงานในตำแหน่งต่างๆ</vt:lpstr>
      <vt:lpstr>ระดับการศึกษาของผู้อำนวยการโรงเรียน</vt:lpstr>
      <vt:lpstr>ร้อยละของผู้อำนวยการโรงเรียนที่ได้รับการฝึกอบรม ด้านความเป็นผู้นำทางวิชาการ ทั้งก่อนและหลังดำรงตำแหน่ง</vt:lpstr>
      <vt:lpstr>ร้อยละของผู้อำนวยการโรงเรียนที่ได้รับการฝึกอบรมด้านหลักสูตร และการเรียนการสอนทั้งก่อนและหลังดำรงตำแหน่ง  </vt:lpstr>
      <vt:lpstr>ร้อยละของผู้อำนวยการโรงเรียนที่ผ่านการอบรมในเรื่องต่าง ๆ   ในช่วง 12 เดือนที่ผ่านมา</vt:lpstr>
      <vt:lpstr>สัดส่วนการใช้เวลาของผู้อำนวยการจำแนกตามประเภทของกิจกรรม</vt:lpstr>
      <vt:lpstr>สัดส่วนของผู้อำนวยการจำแนกตามเพศ</vt:lpstr>
      <vt:lpstr>ความสมดุลย์ระหว่างเพศของครูและผู้อำนวยการโรงเรียนในประเทศต่าง ๆ </vt:lpstr>
      <vt:lpstr>ส่วนที่ 1: การเปรียบเทียบประเทศไทยกับนานาชาติ</vt:lpstr>
      <vt:lpstr>จากทฤษฎีสู่ปฏิบัติ</vt:lpstr>
      <vt:lpstr>ส่วนที่ 2: จากทฤษฎีสู่ปฏิบัติ</vt:lpstr>
      <vt:lpstr>ส่วนที่ 2: จากทฤษฎีสู่ปฏิบัติ</vt:lpstr>
      <vt:lpstr>ส่วนที่ 2: จากทฤษฎีสู่ปฏิบัติ</vt:lpstr>
      <vt:lpstr>ส่วนที่ 2: จากทฤษฎีสู่ปฏิบัติ</vt:lpstr>
      <vt:lpstr>ส่วนที่ 2: จากทฤษฎีสู่ปฏิบัติ</vt:lpstr>
      <vt:lpstr>ส่วนที่ 2: จากทฤษฎีสู่ปฏิบัติ</vt:lpstr>
      <vt:lpstr>ความท้าทายต่อความเป็นผู้นำด้านวิชาการของ ผอ.รร.สพฐ.</vt:lpstr>
      <vt:lpstr>ความเป็นผู้นำของผู้บริหารการศึกษาตามทฤษฎี</vt:lpstr>
      <vt:lpstr>ความเป็นผู้นำของผู้บริหารการศึกษาตามสภาพความเป็นจริง</vt:lpstr>
      <vt:lpstr>ความสัมพันธ์ระหว่างผอ.กับครู</vt:lpstr>
      <vt:lpstr>“ไม่มี Model เดียวสำหรับผู้นำทางวิชาการ”</vt:lpstr>
      <vt:lpstr>บทบาทด้านอื่น ๆ ของผู้นำในสถานศึกษา นอกจากด้านวิชาการ</vt:lpstr>
      <vt:lpstr>ความเป็นผู้นำของผอ. สพฐ.มีลักษณะเป็น Political leader (ผู้นำทางการเมือง)</vt:lpstr>
      <vt:lpstr>ความสัมพันธ์ระหว่างการบริหารงานบุคคลและการบริหารวิชาการ</vt:lpstr>
      <vt:lpstr>ความสัมพันธ์ระหว่างการบริหารงานบุคคลและการบริหารวิชาการ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Worachan Neamsup</dc:creator>
  <cp:lastModifiedBy>Worachan Neamsup</cp:lastModifiedBy>
  <cp:revision>1</cp:revision>
  <dcterms:modified xsi:type="dcterms:W3CDTF">2022-10-17T07:31:28Z</dcterms:modified>
</cp:coreProperties>
</file>